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1859" r:id="rId2"/>
    <p:sldId id="1853" r:id="rId3"/>
    <p:sldId id="1854" r:id="rId4"/>
    <p:sldId id="1855" r:id="rId5"/>
    <p:sldId id="1856" r:id="rId6"/>
    <p:sldId id="1857" r:id="rId7"/>
    <p:sldId id="1852" r:id="rId8"/>
    <p:sldId id="1858" r:id="rId9"/>
    <p:sldId id="1886" r:id="rId10"/>
    <p:sldId id="1887" r:id="rId11"/>
    <p:sldId id="1888" r:id="rId12"/>
    <p:sldId id="1813" r:id="rId13"/>
    <p:sldId id="1842" r:id="rId14"/>
    <p:sldId id="1906" r:id="rId15"/>
    <p:sldId id="1908" r:id="rId16"/>
    <p:sldId id="1849" r:id="rId17"/>
    <p:sldId id="1898" r:id="rId18"/>
    <p:sldId id="1777" r:id="rId19"/>
    <p:sldId id="1778" r:id="rId20"/>
    <p:sldId id="1780" r:id="rId21"/>
    <p:sldId id="1779" r:id="rId22"/>
    <p:sldId id="1781" r:id="rId23"/>
    <p:sldId id="1912" r:id="rId24"/>
    <p:sldId id="1783" r:id="rId25"/>
    <p:sldId id="1909" r:id="rId26"/>
    <p:sldId id="1860" r:id="rId27"/>
    <p:sldId id="1782" r:id="rId28"/>
    <p:sldId id="1784" r:id="rId29"/>
    <p:sldId id="1862" r:id="rId30"/>
    <p:sldId id="1785" r:id="rId31"/>
    <p:sldId id="1920" r:id="rId32"/>
    <p:sldId id="1921" r:id="rId33"/>
    <p:sldId id="1915" r:id="rId34"/>
    <p:sldId id="1916" r:id="rId35"/>
    <p:sldId id="1786" r:id="rId36"/>
    <p:sldId id="1787" r:id="rId37"/>
    <p:sldId id="1790" r:id="rId38"/>
    <p:sldId id="1919" r:id="rId39"/>
    <p:sldId id="1791" r:id="rId40"/>
    <p:sldId id="1917" r:id="rId41"/>
    <p:sldId id="1792" r:id="rId42"/>
    <p:sldId id="1922" r:id="rId43"/>
    <p:sldId id="1923" r:id="rId44"/>
    <p:sldId id="1924" r:id="rId45"/>
    <p:sldId id="1925" r:id="rId46"/>
    <p:sldId id="1926" r:id="rId47"/>
    <p:sldId id="1927" r:id="rId48"/>
    <p:sldId id="1928" r:id="rId49"/>
    <p:sldId id="1929" r:id="rId50"/>
    <p:sldId id="1930" r:id="rId51"/>
    <p:sldId id="1931" r:id="rId52"/>
    <p:sldId id="1932" r:id="rId53"/>
    <p:sldId id="1793" r:id="rId54"/>
    <p:sldId id="1788" r:id="rId55"/>
    <p:sldId id="1794" r:id="rId56"/>
    <p:sldId id="1795" r:id="rId57"/>
    <p:sldId id="1789" r:id="rId58"/>
    <p:sldId id="1918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7FDFED"/>
    <a:srgbClr val="FFEDD6"/>
    <a:srgbClr val="FEFDD4"/>
    <a:srgbClr val="FFF6C5"/>
    <a:srgbClr val="FFF1B0"/>
    <a:srgbClr val="FFEBA8"/>
    <a:srgbClr val="EC3300"/>
    <a:srgbClr val="0E7AA9"/>
    <a:srgbClr val="8B6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88259" autoAdjust="0"/>
  </p:normalViewPr>
  <p:slideViewPr>
    <p:cSldViewPr>
      <p:cViewPr>
        <p:scale>
          <a:sx n="163" d="100"/>
          <a:sy n="163" d="100"/>
        </p:scale>
        <p:origin x="-600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7 due Date is Due by Midnight on 3/25.</a:t>
          </a:r>
          <a:br>
            <a:rPr lang="en-US" dirty="0"/>
          </a:br>
          <a:r>
            <a:rPr lang="en-US" dirty="0"/>
            <a:t>HW8 will be due 4/1.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300A597-B889-4E59-ABDD-437047D2A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Wash</a:t>
          </a:r>
          <a:r>
            <a:rPr lang="en-US" baseline="0"/>
            <a:t> your hands</a:t>
          </a:r>
          <a:endParaRPr lang="en-US"/>
        </a:p>
      </dgm:t>
    </dgm:pt>
    <dgm:pt modelId="{7C89342F-F0B4-4731-9E06-7410BAA11441}" type="parTrans" cxnId="{A920EB66-4E1A-4D44-8375-5349B68CCF48}">
      <dgm:prSet/>
      <dgm:spPr/>
      <dgm:t>
        <a:bodyPr/>
        <a:lstStyle/>
        <a:p>
          <a:endParaRPr lang="en-US"/>
        </a:p>
      </dgm:t>
    </dgm:pt>
    <dgm:pt modelId="{74B5C8E1-4E2C-459E-85B2-55D1610E0771}" type="sibTrans" cxnId="{A920EB66-4E1A-4D44-8375-5349B68CCF48}">
      <dgm:prSet/>
      <dgm:spPr/>
      <dgm:t>
        <a:bodyPr/>
        <a:lstStyle/>
        <a:p>
          <a:endParaRPr lang="en-US"/>
        </a:p>
      </dgm:t>
    </dgm:pt>
    <dgm:pt modelId="{B9488D4D-20BC-A74B-B903-9FB5BDF932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Take care of yourself. Mental health is important too.</a:t>
          </a:r>
        </a:p>
      </dgm:t>
    </dgm:pt>
    <dgm:pt modelId="{720C5DDC-1271-AF4F-83E8-354BCAC63B5F}" type="parTrans" cxnId="{2266DD79-1E29-8F4E-BF60-C012AB6576FB}">
      <dgm:prSet/>
      <dgm:spPr/>
      <dgm:t>
        <a:bodyPr/>
        <a:lstStyle/>
        <a:p>
          <a:endParaRPr lang="en-US"/>
        </a:p>
      </dgm:t>
    </dgm:pt>
    <dgm:pt modelId="{069051A6-1E4B-8445-A428-E887F06E8117}" type="sibTrans" cxnId="{2266DD79-1E29-8F4E-BF60-C012AB6576FB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0" presStyleCnt="3"/>
      <dgm:spPr/>
    </dgm:pt>
    <dgm:pt modelId="{C08A7AEB-4C4D-480E-899D-C8D973B4E87F}" type="pres">
      <dgm:prSet presAssocID="{A48D0B29-4241-4399-A6C3-41F5433E7A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0" presStyleCnt="3">
        <dgm:presLayoutVars>
          <dgm:chMax val="1"/>
          <dgm:chPref val="1"/>
        </dgm:presLayoutVars>
      </dgm:prSet>
      <dgm:spPr/>
    </dgm:pt>
    <dgm:pt modelId="{AC9C82FC-4835-504C-A63C-23FC52DD53B8}" type="pres">
      <dgm:prSet presAssocID="{FF49A62F-09B9-4824-860D-A57C33BFD23C}" presName="sibTrans" presStyleCnt="0"/>
      <dgm:spPr/>
    </dgm:pt>
    <dgm:pt modelId="{2AF7DC3F-232B-4190-AB23-97BE275EA5BC}" type="pres">
      <dgm:prSet presAssocID="{B300A597-B889-4E59-ABDD-437047D2ACAF}" presName="compNode" presStyleCnt="0"/>
      <dgm:spPr/>
    </dgm:pt>
    <dgm:pt modelId="{9055677D-201A-4CF1-8C5B-4718A68DECB7}" type="pres">
      <dgm:prSet presAssocID="{B300A597-B889-4E59-ABDD-437047D2ACAF}" presName="iconBgRect" presStyleLbl="bgShp" presStyleIdx="1" presStyleCnt="3"/>
      <dgm:spPr/>
    </dgm:pt>
    <dgm:pt modelId="{5A9BA841-81BF-48A8-B7EB-F84F8A9EF40C}" type="pres">
      <dgm:prSet presAssocID="{B300A597-B889-4E59-ABDD-437047D2AC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ap"/>
        </a:ext>
      </dgm:extLst>
    </dgm:pt>
    <dgm:pt modelId="{04548B93-849B-41A3-A3E0-1575B4B0A34E}" type="pres">
      <dgm:prSet presAssocID="{B300A597-B889-4E59-ABDD-437047D2ACAF}" presName="spaceRect" presStyleCnt="0"/>
      <dgm:spPr/>
    </dgm:pt>
    <dgm:pt modelId="{5A5325B3-741C-4C77-AF5E-CE034C86B1FE}" type="pres">
      <dgm:prSet presAssocID="{B300A597-B889-4E59-ABDD-437047D2ACAF}" presName="textRect" presStyleLbl="revTx" presStyleIdx="1" presStyleCnt="3">
        <dgm:presLayoutVars>
          <dgm:chMax val="1"/>
          <dgm:chPref val="1"/>
        </dgm:presLayoutVars>
      </dgm:prSet>
      <dgm:spPr/>
    </dgm:pt>
    <dgm:pt modelId="{A170D11B-40B6-2548-9039-208D123557A5}" type="pres">
      <dgm:prSet presAssocID="{74B5C8E1-4E2C-459E-85B2-55D1610E0771}" presName="sibTrans" presStyleCnt="0"/>
      <dgm:spPr/>
    </dgm:pt>
    <dgm:pt modelId="{AC58DC09-C5E9-724F-8F95-D677E2AC8FF9}" type="pres">
      <dgm:prSet presAssocID="{B9488D4D-20BC-A74B-B903-9FB5BDF9328A}" presName="compNode" presStyleCnt="0"/>
      <dgm:spPr/>
    </dgm:pt>
    <dgm:pt modelId="{3614C10E-EA6A-4B4A-9BDF-2D4311A30337}" type="pres">
      <dgm:prSet presAssocID="{B9488D4D-20BC-A74B-B903-9FB5BDF9328A}" presName="iconBgRect" presStyleLbl="bgShp" presStyleIdx="2" presStyleCnt="3"/>
      <dgm:spPr/>
    </dgm:pt>
    <dgm:pt modelId="{41B4A095-49B4-A241-BF86-8A52455C8469}" type="pres">
      <dgm:prSet presAssocID="{B9488D4D-20BC-A74B-B903-9FB5BDF932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8F2B737-1CDC-5B4B-B004-B3A89D6E5A02}" type="pres">
      <dgm:prSet presAssocID="{B9488D4D-20BC-A74B-B903-9FB5BDF9328A}" presName="spaceRect" presStyleCnt="0"/>
      <dgm:spPr/>
    </dgm:pt>
    <dgm:pt modelId="{B56C9C69-FC87-EF4A-AEC3-CD1CF4FECB24}" type="pres">
      <dgm:prSet presAssocID="{B9488D4D-20BC-A74B-B903-9FB5BDF932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D23D536-A968-854D-8065-9EF35906FE38}" type="presOf" srcId="{A48D0B29-4241-4399-A6C3-41F5433E7A67}" destId="{2CB5AC62-5A17-4481-94E4-356D126F59F0}" srcOrd="0" destOrd="0" presId="urn:microsoft.com/office/officeart/2018/5/layout/IconCircleLabelList"/>
    <dgm:cxn modelId="{A920EB66-4E1A-4D44-8375-5349B68CCF48}" srcId="{2583C50B-6054-455F-90D6-FB2A8A57E038}" destId="{B300A597-B889-4E59-ABDD-437047D2ACAF}" srcOrd="1" destOrd="0" parTransId="{7C89342F-F0B4-4731-9E06-7410BAA11441}" sibTransId="{74B5C8E1-4E2C-459E-85B2-55D1610E0771}"/>
    <dgm:cxn modelId="{2266DD79-1E29-8F4E-BF60-C012AB6576FB}" srcId="{2583C50B-6054-455F-90D6-FB2A8A57E038}" destId="{B9488D4D-20BC-A74B-B903-9FB5BDF9328A}" srcOrd="2" destOrd="0" parTransId="{720C5DDC-1271-AF4F-83E8-354BCAC63B5F}" sibTransId="{069051A6-1E4B-8445-A428-E887F06E8117}"/>
    <dgm:cxn modelId="{2AB9E180-62BD-C14D-8716-ED17BE1F6A5A}" type="presOf" srcId="{2583C50B-6054-455F-90D6-FB2A8A57E038}" destId="{FA6F86CD-E4C6-45E4-86A1-A834C01437A2}" srcOrd="0" destOrd="0" presId="urn:microsoft.com/office/officeart/2018/5/layout/IconCircleLabelList"/>
    <dgm:cxn modelId="{497B7694-EC4A-0B49-BAB0-3441252649B9}" type="presOf" srcId="{B300A597-B889-4E59-ABDD-437047D2ACAF}" destId="{5A5325B3-741C-4C77-AF5E-CE034C86B1FE}" srcOrd="0" destOrd="0" presId="urn:microsoft.com/office/officeart/2018/5/layout/IconCircleLabelList"/>
    <dgm:cxn modelId="{955992D7-8B7E-C440-AC82-033E49EF87A2}" type="presOf" srcId="{B9488D4D-20BC-A74B-B903-9FB5BDF9328A}" destId="{B56C9C69-FC87-EF4A-AEC3-CD1CF4FECB24}" srcOrd="0" destOrd="0" presId="urn:microsoft.com/office/officeart/2018/5/layout/IconCircleLabelList"/>
    <dgm:cxn modelId="{ABEAD8F4-F414-45F8-8BAB-04CF35453C17}" srcId="{2583C50B-6054-455F-90D6-FB2A8A57E038}" destId="{A48D0B29-4241-4399-A6C3-41F5433E7A67}" srcOrd="0" destOrd="0" parTransId="{E47BFA79-C5A5-41FE-89B6-A7D442D1BADC}" sibTransId="{FF49A62F-09B9-4824-860D-A57C33BFD23C}"/>
    <dgm:cxn modelId="{580BBB64-2B84-7B46-A76E-09178D5DFAA1}" type="presParOf" srcId="{FA6F86CD-E4C6-45E4-86A1-A834C01437A2}" destId="{0C95F5D4-3CC5-4D8D-BD27-16C8D312ED26}" srcOrd="0" destOrd="0" presId="urn:microsoft.com/office/officeart/2018/5/layout/IconCircleLabelList"/>
    <dgm:cxn modelId="{10F29451-483A-D742-8003-6E28C9C1EEFD}" type="presParOf" srcId="{0C95F5D4-3CC5-4D8D-BD27-16C8D312ED26}" destId="{BB7B20E3-0E3B-4E4B-9ECE-B8F32F334FBB}" srcOrd="0" destOrd="0" presId="urn:microsoft.com/office/officeart/2018/5/layout/IconCircleLabelList"/>
    <dgm:cxn modelId="{349B8C68-3A7F-7E40-854B-73F3689B39A3}" type="presParOf" srcId="{0C95F5D4-3CC5-4D8D-BD27-16C8D312ED26}" destId="{C08A7AEB-4C4D-480E-899D-C8D973B4E87F}" srcOrd="1" destOrd="0" presId="urn:microsoft.com/office/officeart/2018/5/layout/IconCircleLabelList"/>
    <dgm:cxn modelId="{27FF1C84-F676-A448-A7E3-6E7B772E4ABE}" type="presParOf" srcId="{0C95F5D4-3CC5-4D8D-BD27-16C8D312ED26}" destId="{10983C55-7228-40AC-87AC-7847B9E628AA}" srcOrd="2" destOrd="0" presId="urn:microsoft.com/office/officeart/2018/5/layout/IconCircleLabelList"/>
    <dgm:cxn modelId="{7C6D14A2-DA9C-6C45-86FE-3BDBDF47360D}" type="presParOf" srcId="{0C95F5D4-3CC5-4D8D-BD27-16C8D312ED26}" destId="{2CB5AC62-5A17-4481-94E4-356D126F59F0}" srcOrd="3" destOrd="0" presId="urn:microsoft.com/office/officeart/2018/5/layout/IconCircleLabelList"/>
    <dgm:cxn modelId="{C3C1D34C-384A-814A-BF38-CAE0217DA403}" type="presParOf" srcId="{FA6F86CD-E4C6-45E4-86A1-A834C01437A2}" destId="{AC9C82FC-4835-504C-A63C-23FC52DD53B8}" srcOrd="1" destOrd="0" presId="urn:microsoft.com/office/officeart/2018/5/layout/IconCircleLabelList"/>
    <dgm:cxn modelId="{7609EBF7-70C4-5747-A3D5-F6B601FB2DDB}" type="presParOf" srcId="{FA6F86CD-E4C6-45E4-86A1-A834C01437A2}" destId="{2AF7DC3F-232B-4190-AB23-97BE275EA5BC}" srcOrd="2" destOrd="0" presId="urn:microsoft.com/office/officeart/2018/5/layout/IconCircleLabelList"/>
    <dgm:cxn modelId="{89D526F5-589A-1F45-82DA-F3FDA575AED8}" type="presParOf" srcId="{2AF7DC3F-232B-4190-AB23-97BE275EA5BC}" destId="{9055677D-201A-4CF1-8C5B-4718A68DECB7}" srcOrd="0" destOrd="0" presId="urn:microsoft.com/office/officeart/2018/5/layout/IconCircleLabelList"/>
    <dgm:cxn modelId="{EAAECF5F-B35D-8D43-B876-9A6B567082E8}" type="presParOf" srcId="{2AF7DC3F-232B-4190-AB23-97BE275EA5BC}" destId="{5A9BA841-81BF-48A8-B7EB-F84F8A9EF40C}" srcOrd="1" destOrd="0" presId="urn:microsoft.com/office/officeart/2018/5/layout/IconCircleLabelList"/>
    <dgm:cxn modelId="{6B384D39-2E9B-FA49-ABBF-49B3E3863DBA}" type="presParOf" srcId="{2AF7DC3F-232B-4190-AB23-97BE275EA5BC}" destId="{04548B93-849B-41A3-A3E0-1575B4B0A34E}" srcOrd="2" destOrd="0" presId="urn:microsoft.com/office/officeart/2018/5/layout/IconCircleLabelList"/>
    <dgm:cxn modelId="{6294B427-327F-1747-94D3-0FAE9BCF89D1}" type="presParOf" srcId="{2AF7DC3F-232B-4190-AB23-97BE275EA5BC}" destId="{5A5325B3-741C-4C77-AF5E-CE034C86B1FE}" srcOrd="3" destOrd="0" presId="urn:microsoft.com/office/officeart/2018/5/layout/IconCircleLabelList"/>
    <dgm:cxn modelId="{3B5B8E58-3DA3-774D-A878-BB95A293ECF1}" type="presParOf" srcId="{FA6F86CD-E4C6-45E4-86A1-A834C01437A2}" destId="{A170D11B-40B6-2548-9039-208D123557A5}" srcOrd="3" destOrd="0" presId="urn:microsoft.com/office/officeart/2018/5/layout/IconCircleLabelList"/>
    <dgm:cxn modelId="{1A7AF609-F2E8-9149-92B7-96D166F9CD61}" type="presParOf" srcId="{FA6F86CD-E4C6-45E4-86A1-A834C01437A2}" destId="{AC58DC09-C5E9-724F-8F95-D677E2AC8FF9}" srcOrd="4" destOrd="0" presId="urn:microsoft.com/office/officeart/2018/5/layout/IconCircleLabelList"/>
    <dgm:cxn modelId="{E456F265-FC33-1848-BB16-D8AE7460E961}" type="presParOf" srcId="{AC58DC09-C5E9-724F-8F95-D677E2AC8FF9}" destId="{3614C10E-EA6A-4B4A-9BDF-2D4311A30337}" srcOrd="0" destOrd="0" presId="urn:microsoft.com/office/officeart/2018/5/layout/IconCircleLabelList"/>
    <dgm:cxn modelId="{E5940BEE-40EC-504B-9F8E-222FC692A49B}" type="presParOf" srcId="{AC58DC09-C5E9-724F-8F95-D677E2AC8FF9}" destId="{41B4A095-49B4-A241-BF86-8A52455C8469}" srcOrd="1" destOrd="0" presId="urn:microsoft.com/office/officeart/2018/5/layout/IconCircleLabelList"/>
    <dgm:cxn modelId="{0567A738-0789-FC41-A7FD-3ED6CD24FF82}" type="presParOf" srcId="{AC58DC09-C5E9-724F-8F95-D677E2AC8FF9}" destId="{38F2B737-1CDC-5B4B-B004-B3A89D6E5A02}" srcOrd="2" destOrd="0" presId="urn:microsoft.com/office/officeart/2018/5/layout/IconCircleLabelList"/>
    <dgm:cxn modelId="{76EFED7D-638C-3347-B5E2-D4D362BD7298}" type="presParOf" srcId="{AC58DC09-C5E9-724F-8F95-D677E2AC8FF9}" destId="{B56C9C69-FC87-EF4A-AEC3-CD1CF4FECB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B20E3-0E3B-4E4B-9ECE-B8F32F334FBB}">
      <dsp:nvSpPr>
        <dsp:cNvPr id="0" name=""/>
        <dsp:cNvSpPr/>
      </dsp:nvSpPr>
      <dsp:spPr>
        <a:xfrm>
          <a:off x="441900" y="633040"/>
          <a:ext cx="1372500" cy="1372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7344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31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Homework 7 due Date is Due by Midnight on 3/25.</a:t>
          </a:r>
          <a:br>
            <a:rPr lang="en-US" sz="1500" kern="1200" dirty="0"/>
          </a:br>
          <a:r>
            <a:rPr lang="en-US" sz="1500" kern="1200" dirty="0"/>
            <a:t>HW8 will be due 4/1.</a:t>
          </a:r>
        </a:p>
      </dsp:txBody>
      <dsp:txXfrm>
        <a:off x="3150" y="2433040"/>
        <a:ext cx="2250000" cy="720000"/>
      </dsp:txXfrm>
    </dsp:sp>
    <dsp:sp modelId="{9055677D-201A-4CF1-8C5B-4718A68DECB7}">
      <dsp:nvSpPr>
        <dsp:cNvPr id="0" name=""/>
        <dsp:cNvSpPr/>
      </dsp:nvSpPr>
      <dsp:spPr>
        <a:xfrm>
          <a:off x="3085650" y="633040"/>
          <a:ext cx="1372500" cy="1372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A841-81BF-48A8-B7EB-F84F8A9EF40C}">
      <dsp:nvSpPr>
        <dsp:cNvPr id="0" name=""/>
        <dsp:cNvSpPr/>
      </dsp:nvSpPr>
      <dsp:spPr>
        <a:xfrm>
          <a:off x="337815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25B3-741C-4C77-AF5E-CE034C86B1FE}">
      <dsp:nvSpPr>
        <dsp:cNvPr id="0" name=""/>
        <dsp:cNvSpPr/>
      </dsp:nvSpPr>
      <dsp:spPr>
        <a:xfrm>
          <a:off x="264690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Wash</a:t>
          </a:r>
          <a:r>
            <a:rPr lang="en-US" sz="1500" kern="1200" baseline="0"/>
            <a:t> your hands</a:t>
          </a:r>
          <a:endParaRPr lang="en-US" sz="1500" kern="1200"/>
        </a:p>
      </dsp:txBody>
      <dsp:txXfrm>
        <a:off x="2646900" y="2433040"/>
        <a:ext cx="2250000" cy="720000"/>
      </dsp:txXfrm>
    </dsp:sp>
    <dsp:sp modelId="{3614C10E-EA6A-4B4A-9BDF-2D4311A30337}">
      <dsp:nvSpPr>
        <dsp:cNvPr id="0" name=""/>
        <dsp:cNvSpPr/>
      </dsp:nvSpPr>
      <dsp:spPr>
        <a:xfrm>
          <a:off x="5729400" y="633040"/>
          <a:ext cx="1372500" cy="1372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A095-49B4-A241-BF86-8A52455C8469}">
      <dsp:nvSpPr>
        <dsp:cNvPr id="0" name=""/>
        <dsp:cNvSpPr/>
      </dsp:nvSpPr>
      <dsp:spPr>
        <a:xfrm>
          <a:off x="60219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C9C69-FC87-EF4A-AEC3-CD1CF4FECB24}">
      <dsp:nvSpPr>
        <dsp:cNvPr id="0" name=""/>
        <dsp:cNvSpPr/>
      </dsp:nvSpPr>
      <dsp:spPr>
        <a:xfrm>
          <a:off x="52906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Take care of yourself. Mental health is important too.</a:t>
          </a:r>
        </a:p>
      </dsp:txBody>
      <dsp:txXfrm>
        <a:off x="5290650" y="2433040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the homework assignments are new, some of them might not have </a:t>
            </a:r>
            <a:r>
              <a:rPr lang="en-US" dirty="0" err="1"/>
              <a:t>autograders</a:t>
            </a:r>
            <a:r>
              <a:rPr lang="en-US" dirty="0"/>
              <a:t>. They will instead be graded based on the leaderboard and on your report.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7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guesses on how many unique VP rules there 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8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O(N^3 * |R|)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outermost loop of the algorithm iterates over the columns, and the second loop iterates over the rows, from the bottom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the innermost loop is to range over all the places where a substring spanning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input might be split in two.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ranges over the places where the string can be split, the pairs of cells we consider move, in lockstep, to the right along row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down along column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0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example: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the Eiffel Tower flying to Paris.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99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86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 12 introduced a head-finding algorithm by Michael Collins, who did his PhD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Upenn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is now a Prof. at Columbia + researcher at Google.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88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34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99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grammars </a:t>
            </a:r>
            <a:r>
              <a:rPr lang="en-US" b="1" dirty="0"/>
              <a:t>abstract away from word-order information</a:t>
            </a:r>
            <a:r>
              <a:rPr lang="en-US" dirty="0"/>
              <a:t>, representing only the information necessary for the parse. In contrast, phrase-structure grammars need separate rules for each possible place in the tree where a phrase can occur.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semantic relationship</a:t>
            </a:r>
            <a:r>
              <a:rPr lang="en-US" dirty="0"/>
              <a:t> between the words and their arguments, which is directly useful for many applications, such as: </a:t>
            </a:r>
            <a:r>
              <a:rPr lang="en-US" i="1" dirty="0"/>
              <a:t>coreference resolution, question answering and information extraction.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96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 notions such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object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 object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examples of grammatical relations. In English these notions strongly correlate with both position in a sentence and constituent type and are therefore somewhat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redundant with the kind of information found in phrase-structure trees. However, in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flexible languages the information encoded directly in these grammatical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Dependencies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critical since phrase-based constituent syntax provides little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1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 notions such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object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 object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examples of grammatical relations. In English these notions strongly correlate with both position in a sentence and constituent type and are therefore somewhat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redundant with the kind of information found in phrase-structure trees. However, in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flexible languages the information encoded directly in these grammatical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Dependencies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critical since phrase-based constituent syntax provides little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2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may reach out to the instructor on </a:t>
            </a:r>
            <a:r>
              <a:rPr lang="en-US" dirty="0" err="1"/>
              <a:t>gradescope</a:t>
            </a:r>
            <a:r>
              <a:rPr lang="en-US" dirty="0"/>
              <a:t> for special circumstances about team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don’t have an idea about what you’d like to do for the project, or if you’re having trouble coordinating a team, we recommend the homework option.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12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Selected dependencies from the Universal Dependency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83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Universal Dependencies </a:t>
            </a:r>
            <a:r>
              <a:rPr lang="en-US" dirty="0"/>
              <a:t>project provides an inventory of dependency relations that are linguistically motivated and computationally useful.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26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12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38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4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6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1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give us feedback at the end of the week whether this is working or ideas on how we can improve this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36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 links to live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3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2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19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let’s strip off the rule suffixes (-SBJ and so on).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01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1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3/21/20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xmls.it.pt/2015/cky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cEr5wRbbk_GdvqTW0ERNGfEsJdsjyeQPi-af74gShh5pB9Ow/viewform?usp=sf_li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utational-linguistics-class.org/term-project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putational-linguistics-class.org/lectures.html#no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6EE3-E156-D240-B8C8-28A6D3818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back to CIS 530!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3B33D8-F236-AF40-99A0-8E55A93BF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3427"/>
          </a:xfrm>
        </p:spPr>
        <p:txBody>
          <a:bodyPr>
            <a:normAutofit/>
          </a:bodyPr>
          <a:lstStyle/>
          <a:p>
            <a:r>
              <a:rPr lang="en-US" dirty="0"/>
              <a:t>Please type your questions in the chat</a:t>
            </a:r>
          </a:p>
          <a:p>
            <a:r>
              <a:rPr lang="en-US" dirty="0"/>
              <a:t>if your internet is too slow to see the video, You can find the slides on the class website </a:t>
            </a:r>
          </a:p>
        </p:txBody>
      </p:sp>
    </p:spTree>
    <p:extLst>
      <p:ext uri="{BB962C8B-B14F-4D97-AF65-F5344CB8AC3E}">
        <p14:creationId xmlns:p14="http://schemas.microsoft.com/office/powerpoint/2010/main" val="664064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Treebanks as grammar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51761" y="1917979"/>
            <a:ext cx="2377440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Treebanks ==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1" y="2813153"/>
            <a:ext cx="6035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Initially, building a treebank might seem like it would be a lot slower and less useful than building a grammar.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6571396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C6CE-ADD9-7240-A9FC-40B361F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53" y="732020"/>
            <a:ext cx="1905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7398C-7408-4F41-A38A-AD60A7D5C099}"/>
              </a:ext>
            </a:extLst>
          </p:cNvPr>
          <p:cNvSpPr txBox="1"/>
          <p:nvPr/>
        </p:nvSpPr>
        <p:spPr>
          <a:xfrm>
            <a:off x="7179715" y="345898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 Marcus</a:t>
            </a:r>
          </a:p>
        </p:txBody>
      </p:sp>
    </p:spTree>
    <p:extLst>
      <p:ext uri="{BB962C8B-B14F-4D97-AF65-F5344CB8AC3E}">
        <p14:creationId xmlns:p14="http://schemas.microsoft.com/office/powerpoint/2010/main" val="382125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25102-D3BD-E04E-8087-D380D31E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6477000" cy="41773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2FBEC4-FD05-DD45-9955-1971C8A8B0C7}"/>
              </a:ext>
            </a:extLst>
          </p:cNvPr>
          <p:cNvGraphicFramePr>
            <a:graphicFrameLocks noGrp="1"/>
          </p:cNvGraphicFramePr>
          <p:nvPr/>
        </p:nvGraphicFramePr>
        <p:xfrm>
          <a:off x="1714500" y="4114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58329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165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16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Extracted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2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 → NP VP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 → 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JJ →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2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 → DT JJ , JJ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→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VP → VBD ADJP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 → 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ADJP → JJ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→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 → IN 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708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NP → NN CC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 → 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9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/>
              <a:t>Rules with counts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VP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VP ADVP-MNR</a:t>
            </a:r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2017651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Probabilities using MLE.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8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73A03-AC46-AE4E-83F9-922618E92DD4}"/>
              </a:ext>
            </a:extLst>
          </p:cNvPr>
          <p:cNvSpPr txBox="1"/>
          <p:nvPr/>
        </p:nvSpPr>
        <p:spPr>
          <a:xfrm>
            <a:off x="1905000" y="6088170"/>
            <a:ext cx="54298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CKY Demo at </a:t>
            </a:r>
            <a:r>
              <a:rPr lang="en-US" sz="2200" dirty="0">
                <a:solidFill>
                  <a:srgbClr val="00B0F0"/>
                </a:solidFill>
                <a:hlinkClick r:id="rId4"/>
              </a:rPr>
              <a:t>http://lxmls.it.pt/2015/cky.html</a:t>
            </a:r>
            <a:r>
              <a:rPr lang="en-US" sz="2200" dirty="0">
                <a:solidFill>
                  <a:srgbClr val="00B0F0"/>
                </a:solidFill>
              </a:rPr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11285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8AB0-8742-CA44-8A2C-9FB0B295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Ambiguity</a:t>
            </a:r>
            <a:r>
              <a:rPr lang="en-US" dirty="0"/>
              <a:t> can arise because of words with </a:t>
            </a:r>
            <a:r>
              <a:rPr lang="en-US" b="1" dirty="0"/>
              <a:t>multiple senses or</a:t>
            </a:r>
            <a:r>
              <a:rPr lang="en-US" dirty="0"/>
              <a:t> </a:t>
            </a:r>
            <a:r>
              <a:rPr lang="en-US" b="1" dirty="0"/>
              <a:t>POS tags</a:t>
            </a:r>
            <a:r>
              <a:rPr lang="en-US" dirty="0"/>
              <a:t>.  Many kinds of ambiguity are also structural.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31FB4-C26E-AE44-9479-E0A7A817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1132" y="2581689"/>
            <a:ext cx="57150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4C61F-5AD3-C343-BA43-EBD2966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77171"/>
            <a:ext cx="5731762" cy="42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Ambiguity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2ACDE-52D6-D843-B519-5F499A16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143" y="1981200"/>
            <a:ext cx="7872306" cy="459019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C7FC8F-FF18-0447-ADBA-239BA339D372}"/>
              </a:ext>
            </a:extLst>
          </p:cNvPr>
          <p:cNvSpPr/>
          <p:nvPr/>
        </p:nvSpPr>
        <p:spPr>
          <a:xfrm>
            <a:off x="6781800" y="1030784"/>
            <a:ext cx="2133600" cy="1331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Probabilities give us a way of choosing between possible parses.</a:t>
            </a:r>
          </a:p>
        </p:txBody>
      </p:sp>
    </p:spTree>
    <p:extLst>
      <p:ext uri="{BB962C8B-B14F-4D97-AF65-F5344CB8AC3E}">
        <p14:creationId xmlns:p14="http://schemas.microsoft.com/office/powerpoint/2010/main" val="366134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parse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53840C-8CAC-7B41-8E27-8777FA43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the parse with the highest probability.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3B768-C1CA-0A4F-97D4-7E333DAD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38" y="3040210"/>
            <a:ext cx="2742568" cy="3867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8BA2D-E838-7043-B7B6-F8CC60A21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152902"/>
            <a:ext cx="3005744" cy="42383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17470-B945-6E4F-8995-810A4142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135340"/>
            <a:ext cx="4177155" cy="12171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C59ED-3AE2-E745-B164-7B1E288588E9}"/>
              </a:ext>
            </a:extLst>
          </p:cNvPr>
          <p:cNvGrpSpPr/>
          <p:nvPr/>
        </p:nvGrpSpPr>
        <p:grpSpPr>
          <a:xfrm>
            <a:off x="4384560" y="2133600"/>
            <a:ext cx="3768840" cy="987872"/>
            <a:chOff x="5626759" y="2593528"/>
            <a:chExt cx="3768840" cy="9878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52CF58-11C1-A645-AAB3-FEE15B328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1200" y="2593528"/>
              <a:ext cx="3604399" cy="98787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9FA820-20FA-4A45-A1B2-D5A4993ABB70}"/>
                </a:ext>
              </a:extLst>
            </p:cNvPr>
            <p:cNvSpPr txBox="1"/>
            <p:nvPr/>
          </p:nvSpPr>
          <p:spPr>
            <a:xfrm>
              <a:off x="5626759" y="2893863"/>
              <a:ext cx="492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FD4CF5-7A93-A144-824A-65A71E1B4A8A}"/>
              </a:ext>
            </a:extLst>
          </p:cNvPr>
          <p:cNvSpPr txBox="1"/>
          <p:nvPr/>
        </p:nvSpPr>
        <p:spPr>
          <a:xfrm>
            <a:off x="7010400" y="6160775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P(T,S) = 6.1 * 10</a:t>
            </a:r>
            <a:r>
              <a:rPr lang="en-US" baseline="30000" dirty="0"/>
              <a:t>-7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054C2-65EC-834A-89FF-02DE199909B2}"/>
              </a:ext>
            </a:extLst>
          </p:cNvPr>
          <p:cNvSpPr txBox="1"/>
          <p:nvPr/>
        </p:nvSpPr>
        <p:spPr>
          <a:xfrm>
            <a:off x="453181" y="6156210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P(T,S) = 2.2 * 10</a:t>
            </a:r>
            <a:r>
              <a:rPr lang="en-US" baseline="30000" dirty="0"/>
              <a:t>-6</a:t>
            </a:r>
          </a:p>
        </p:txBody>
      </p:sp>
    </p:spTree>
    <p:extLst>
      <p:ext uri="{BB962C8B-B14F-4D97-AF65-F5344CB8AC3E}">
        <p14:creationId xmlns:p14="http://schemas.microsoft.com/office/powerpoint/2010/main" val="123883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DC3E-084E-7443-9EBB-BF16FF93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 have heads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94A360-9838-2745-AB67-62015293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995866"/>
            <a:ext cx="8186340" cy="4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Dependency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15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93EB-D745-0546-8FD7-638EE89F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5FC6-9C54-9242-AD86-D136F6045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Dependency grammars depict the syntactic structure of sentences solely in terms of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words in a sentence </a:t>
            </a:r>
            <a:r>
              <a:rPr lang="en-US" sz="2400" dirty="0"/>
              <a:t>and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associated set of directed head-dependent grammatical relations </a:t>
            </a:r>
            <a:r>
              <a:rPr lang="en-US" sz="2400" dirty="0"/>
              <a:t>that hold among these words.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7A1F15-99E6-1542-8F2F-5882E4CF0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83" y="4114800"/>
            <a:ext cx="5509033" cy="19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00FB-6BB4-D14A-AF19-30946811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course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BA2B-4D5F-D84E-A140-50EB990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I’m granting everyone 10 extra late days. You can now use up to 3 late days per HW,  quiz or project milestone.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I’m offering a HW option for the term project component of the grade. You can do 4 extra HW assignments instead of a project. 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I’m allowing everyone to drop their lowest scoring quiz.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Everyone can drop their lowest scoring homework. (You can’t drop project milestones).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 can opt to do the course pass/fail.  50% and above is passing.  </a:t>
            </a:r>
          </a:p>
        </p:txBody>
      </p:sp>
    </p:spTree>
    <p:extLst>
      <p:ext uri="{BB962C8B-B14F-4D97-AF65-F5344CB8AC3E}">
        <p14:creationId xmlns:p14="http://schemas.microsoft.com/office/powerpoint/2010/main" val="141899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337DDC8-31E0-5F4D-9B2C-15EBA0B65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" t="3333" r="2264" b="10423"/>
          <a:stretch/>
        </p:blipFill>
        <p:spPr>
          <a:xfrm>
            <a:off x="822960" y="1787015"/>
            <a:ext cx="7863840" cy="4572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39C581-6344-EF4A-8984-30DDA1C29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1143000"/>
            <a:ext cx="2362200" cy="3562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n-lt"/>
              </a:rPr>
              <a:t>Dependency – based 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BF8D5A4-8C13-AF45-8EAE-E34BA474CAFE}"/>
              </a:ext>
            </a:extLst>
          </p:cNvPr>
          <p:cNvSpPr txBox="1">
            <a:spLocks/>
          </p:cNvSpPr>
          <p:nvPr/>
        </p:nvSpPr>
        <p:spPr>
          <a:xfrm>
            <a:off x="5257800" y="1143695"/>
            <a:ext cx="2133600" cy="3562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Constituent– based </a:t>
            </a:r>
          </a:p>
        </p:txBody>
      </p:sp>
    </p:spTree>
    <p:extLst>
      <p:ext uri="{BB962C8B-B14F-4D97-AF65-F5344CB8AC3E}">
        <p14:creationId xmlns:p14="http://schemas.microsoft.com/office/powerpoint/2010/main" val="93659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56B2-4BBD-0645-B9EE-A1160CEC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1FD5-63FD-9E4B-AD0D-D3C54A48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635241" cy="402336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Dependencies don’t have nodes corresponding to phrasal constituents.  Instead they </a:t>
            </a:r>
            <a:r>
              <a:rPr lang="en-US" sz="2400" b="1" dirty="0">
                <a:solidFill>
                  <a:schemeClr val="accent2"/>
                </a:solidFill>
              </a:rPr>
              <a:t>directly encode information </a:t>
            </a:r>
            <a:r>
              <a:rPr lang="en-US" sz="2400" dirty="0"/>
              <a:t>that is often buried in phrase structure parses.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Dependency grammars are better able deal with languages that have a relatively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free word order.</a:t>
            </a: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Dependency relations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approximate semantic relationships</a:t>
            </a:r>
            <a:r>
              <a:rPr lang="en-US" sz="2400" dirty="0"/>
              <a:t> between words and arguments, which is useful for many applications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coreference resolution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 question answering 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 information extraction.</a:t>
            </a:r>
          </a:p>
          <a:p>
            <a:pPr lvl="1">
              <a:buFont typeface="Wingdings" pitchFamily="2" charset="2"/>
              <a:buChar char="Ø"/>
            </a:pPr>
            <a:endParaRPr lang="en-US" sz="2400" dirty="0"/>
          </a:p>
          <a:p>
            <a:pPr lvl="1">
              <a:buFont typeface="Wingdings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067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D50E-0B56-1F41-8B00-A850C865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Formalism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1C9E-1F15-3746-AB30-7C43F643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11" y="2100936"/>
            <a:ext cx="7543801" cy="4299863"/>
          </a:xfrm>
        </p:spPr>
        <p:txBody>
          <a:bodyPr>
            <a:normAutofit/>
          </a:bodyPr>
          <a:lstStyle/>
          <a:p>
            <a:r>
              <a:rPr lang="en-US" dirty="0"/>
              <a:t>The dependency structures are directed graphs.</a:t>
            </a:r>
          </a:p>
          <a:p>
            <a:pPr algn="ctr"/>
            <a:r>
              <a:rPr lang="en-US" b="1" dirty="0"/>
              <a:t>G = (V, A) </a:t>
            </a:r>
          </a:p>
          <a:p>
            <a:r>
              <a:rPr lang="en-US" dirty="0"/>
              <a:t>where </a:t>
            </a:r>
            <a:r>
              <a:rPr lang="en-US" b="1" dirty="0"/>
              <a:t>V </a:t>
            </a:r>
            <a:r>
              <a:rPr lang="en-US" dirty="0"/>
              <a:t>is a </a:t>
            </a:r>
            <a:r>
              <a:rPr lang="en-US" b="1" dirty="0"/>
              <a:t>set of vertices</a:t>
            </a:r>
            <a:r>
              <a:rPr lang="en-US" dirty="0"/>
              <a:t> and </a:t>
            </a:r>
            <a:r>
              <a:rPr lang="en-US" b="1" dirty="0"/>
              <a:t>A </a:t>
            </a:r>
            <a:r>
              <a:rPr lang="en-US" dirty="0"/>
              <a:t>is a set of </a:t>
            </a:r>
            <a:r>
              <a:rPr lang="en-US" b="1" dirty="0"/>
              <a:t>ordered pairs of vertices </a:t>
            </a:r>
            <a:r>
              <a:rPr lang="en-US" dirty="0"/>
              <a:t>(or </a:t>
            </a:r>
            <a:r>
              <a:rPr lang="en-US" b="1" dirty="0"/>
              <a:t>directed arcs</a:t>
            </a:r>
            <a:r>
              <a:rPr lang="en-US" dirty="0"/>
              <a:t>).  Each arc points from the  </a:t>
            </a:r>
            <a:r>
              <a:rPr lang="en-US" b="1" dirty="0"/>
              <a:t>head</a:t>
            </a:r>
            <a:r>
              <a:rPr lang="en-US" dirty="0"/>
              <a:t> to a </a:t>
            </a:r>
            <a:r>
              <a:rPr lang="en-US" b="1" dirty="0"/>
              <a:t>dependent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Directed arcs can also be </a:t>
            </a:r>
            <a:r>
              <a:rPr lang="en-US" b="1" dirty="0"/>
              <a:t>labeled </a:t>
            </a:r>
            <a:r>
              <a:rPr lang="en-US" dirty="0"/>
              <a:t>with the </a:t>
            </a:r>
            <a:r>
              <a:rPr lang="en-US" b="1" dirty="0"/>
              <a:t>grammatical relation</a:t>
            </a:r>
            <a:r>
              <a:rPr lang="en-US" dirty="0"/>
              <a:t> that holds between the head and  a dependent</a:t>
            </a:r>
            <a:r>
              <a:rPr lang="en-US" b="1" dirty="0"/>
              <a:t>. 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B8E42B-03B9-734C-897E-20C3C099E770}"/>
              </a:ext>
            </a:extLst>
          </p:cNvPr>
          <p:cNvGrpSpPr/>
          <p:nvPr/>
        </p:nvGrpSpPr>
        <p:grpSpPr>
          <a:xfrm>
            <a:off x="2362200" y="3870925"/>
            <a:ext cx="3857263" cy="379942"/>
            <a:chOff x="2333264" y="5410200"/>
            <a:chExt cx="3857263" cy="37994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3E6311-F809-8D48-820B-84DBDF36D296}"/>
                </a:ext>
              </a:extLst>
            </p:cNvPr>
            <p:cNvCxnSpPr/>
            <p:nvPr/>
          </p:nvCxnSpPr>
          <p:spPr>
            <a:xfrm>
              <a:off x="3095264" y="5605476"/>
              <a:ext cx="167640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7032F1-688D-6340-B224-87018795C2E7}"/>
                </a:ext>
              </a:extLst>
            </p:cNvPr>
            <p:cNvSpPr txBox="1"/>
            <p:nvPr/>
          </p:nvSpPr>
          <p:spPr>
            <a:xfrm>
              <a:off x="2333264" y="542081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</a:t>
              </a:r>
              <a:r>
                <a:rPr lang="en-US" b="1" dirty="0"/>
                <a:t>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C8B470-E0BB-2447-BB40-8B90A9415A92}"/>
                </a:ext>
              </a:extLst>
            </p:cNvPr>
            <p:cNvSpPr txBox="1"/>
            <p:nvPr/>
          </p:nvSpPr>
          <p:spPr>
            <a:xfrm>
              <a:off x="4876800" y="5410200"/>
              <a:ext cx="1313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Dependent</a:t>
              </a:r>
              <a:r>
                <a:rPr lang="en-US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52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6C06-C24F-D04C-B43F-DA5CB9F6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E16E-27A1-284E-92EC-1FCCD881C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common constraints are that dependency structure must be </a:t>
            </a:r>
            <a:r>
              <a:rPr lang="en-US" b="1" dirty="0"/>
              <a:t>connected</a:t>
            </a:r>
            <a:r>
              <a:rPr lang="en-US" dirty="0"/>
              <a:t>, have a </a:t>
            </a:r>
            <a:r>
              <a:rPr lang="en-US" b="1" dirty="0"/>
              <a:t>designated root node,</a:t>
            </a:r>
            <a:r>
              <a:rPr lang="en-US" dirty="0"/>
              <a:t> and be acyclic or planar. These result in a </a:t>
            </a:r>
            <a:r>
              <a:rPr lang="en-US" b="1" dirty="0"/>
              <a:t>rooted tree </a:t>
            </a:r>
            <a:r>
              <a:rPr lang="en-US" dirty="0"/>
              <a:t>called </a:t>
            </a:r>
            <a:r>
              <a:rPr lang="en-US" b="1" dirty="0"/>
              <a:t>a dependency tree</a:t>
            </a:r>
            <a:r>
              <a:rPr lang="en-US" dirty="0"/>
              <a:t>.</a:t>
            </a:r>
          </a:p>
          <a:p>
            <a:r>
              <a:rPr lang="en-US" dirty="0"/>
              <a:t>A dependency tree is a digraph where: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single designated root node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that has no incoming arcs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vertex has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exactly one incoming arc </a:t>
            </a:r>
            <a:r>
              <a:rPr lang="en-US" dirty="0"/>
              <a:t>(except the root node)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unique path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from the root node to each vertex in 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 that each word in the sentence has exactly one head.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DE29133-551F-8B43-A8B5-88D2DB480CC2}"/>
              </a:ext>
            </a:extLst>
          </p:cNvPr>
          <p:cNvCxnSpPr/>
          <p:nvPr/>
        </p:nvCxnSpPr>
        <p:spPr>
          <a:xfrm>
            <a:off x="3323864" y="5879704"/>
            <a:ext cx="16764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4AA344-F6ED-2A44-BD3C-85B6F98DC28E}"/>
              </a:ext>
            </a:extLst>
          </p:cNvPr>
          <p:cNvSpPr txBox="1"/>
          <p:nvPr/>
        </p:nvSpPr>
        <p:spPr>
          <a:xfrm>
            <a:off x="2561864" y="56950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en-US" b="1" dirty="0"/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7DB2B-5992-4340-81EE-B4CA5DF0AD75}"/>
              </a:ext>
            </a:extLst>
          </p:cNvPr>
          <p:cNvSpPr txBox="1"/>
          <p:nvPr/>
        </p:nvSpPr>
        <p:spPr>
          <a:xfrm>
            <a:off x="5105400" y="5684428"/>
            <a:ext cx="13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Dependent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991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C23B-7C79-5A46-885A-7E37AC206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E8BF6-C310-7847-9664-4E6ADBA9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250266"/>
          </a:xfrm>
        </p:spPr>
        <p:txBody>
          <a:bodyPr>
            <a:normAutofit/>
          </a:bodyPr>
          <a:lstStyle/>
          <a:p>
            <a:r>
              <a:rPr lang="en-US" dirty="0"/>
              <a:t>A dependency structure can be represented in the forms of a </a:t>
            </a:r>
            <a:r>
              <a:rPr lang="en-US" b="1" dirty="0"/>
              <a:t>directed graph G = (V, A) </a:t>
            </a:r>
            <a:r>
              <a:rPr lang="en-US" dirty="0"/>
              <a:t>where V refers to the set of words in each sentence, and A refers to the set of arcs capturing grammatical relationships. A dependency tree also satisfies the following constraints: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single designated root node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that has no incoming arcs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vertex has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exactly one incoming arc </a:t>
            </a:r>
            <a:r>
              <a:rPr lang="en-US" dirty="0"/>
              <a:t>(except the root node)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unique path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from the root node to each vertex in V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Together, these constrains ensure that the dependency structure is connected and that there is a single root node connected to the remaining vertices by unique paths.</a:t>
            </a:r>
          </a:p>
        </p:txBody>
      </p:sp>
    </p:spTree>
    <p:extLst>
      <p:ext uri="{BB962C8B-B14F-4D97-AF65-F5344CB8AC3E}">
        <p14:creationId xmlns:p14="http://schemas.microsoft.com/office/powerpoint/2010/main" val="397328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D50E-0B56-1F41-8B00-A850C865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1C9E-1F15-3746-AB30-7C43F643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05000"/>
            <a:ext cx="7543801" cy="2133600"/>
          </a:xfrm>
        </p:spPr>
        <p:txBody>
          <a:bodyPr>
            <a:normAutofit/>
          </a:bodyPr>
          <a:lstStyle/>
          <a:p>
            <a:r>
              <a:rPr lang="en-US" dirty="0"/>
              <a:t>In addition having directed arcs point from the head to the dependent, arc can be labeled with the </a:t>
            </a:r>
            <a:r>
              <a:rPr lang="en-US" b="1" dirty="0"/>
              <a:t>type of grammatical function </a:t>
            </a:r>
            <a:r>
              <a:rPr lang="en-US" dirty="0"/>
              <a:t>involved between the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C349E9A9-22E6-734C-9A6A-653BD606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9" y="3081948"/>
            <a:ext cx="5883081" cy="1913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DC3DD6-7441-7341-8A40-42BEFB797A8A}"/>
              </a:ext>
            </a:extLst>
          </p:cNvPr>
          <p:cNvSpPr txBox="1"/>
          <p:nvPr/>
        </p:nvSpPr>
        <p:spPr>
          <a:xfrm>
            <a:off x="822959" y="512064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nsubj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dobj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identify the subject and direct object of the verb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cancelled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nmod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 denote modifiers of the nouns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flights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Houston.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552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05C06-4A48-A344-8C63-391D9CC6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Relations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6684FB-BCB3-E84B-89B4-100922D3F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38500"/>
              </p:ext>
            </p:extLst>
          </p:nvPr>
        </p:nvGraphicFramePr>
        <p:xfrm>
          <a:off x="952500" y="1752600"/>
          <a:ext cx="72390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445">
                  <a:extLst>
                    <a:ext uri="{9D8B030D-6E8A-4147-A177-3AD203B41FA5}">
                      <a16:colId xmlns:a16="http://schemas.microsoft.com/office/drawing/2014/main" val="3440199552"/>
                    </a:ext>
                  </a:extLst>
                </a:gridCol>
                <a:gridCol w="5650555">
                  <a:extLst>
                    <a:ext uri="{9D8B030D-6E8A-4147-A177-3AD203B41FA5}">
                      <a16:colId xmlns:a16="http://schemas.microsoft.com/office/drawing/2014/main" val="3459203760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Relation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Examples with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head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dependent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5141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NSUBJ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United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canceled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the flight.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2994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DOBJ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United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diverted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 flight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to Reno.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6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IOBJ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We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booked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her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the flight to Miami.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344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NMOD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We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took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the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morning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flight.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53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AMOD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Book the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cheapest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flight.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755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NUMMOD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JetBlue canceled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1000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flights. 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73262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APPOS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United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, a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unit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of UAL, matched the fares.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2913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The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flight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was canceled.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70022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We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 flew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to Denver and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drove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to Steamboat.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87546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CC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We flew to Denver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and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drove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to Steamboat.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9398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CASE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Book the flight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through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Houston.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66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253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DB3D-B54E-1140-A600-A27F7A88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5029-6817-A84E-BEAE-83CB8AD3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arc from a head to a dependent </a:t>
            </a:r>
            <a:r>
              <a:rPr lang="en-US" dirty="0"/>
              <a:t>is said to be </a:t>
            </a:r>
            <a:r>
              <a:rPr lang="en-US" dirty="0">
                <a:solidFill>
                  <a:schemeClr val="tx1"/>
                </a:solidFill>
              </a:rPr>
              <a:t>projective</a:t>
            </a:r>
            <a:r>
              <a:rPr lang="en-US" dirty="0"/>
              <a:t> if there is a path from the head to every word that lies between the head and the dependent in the sentence.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dependency tree </a:t>
            </a:r>
            <a:r>
              <a:rPr lang="en-US" dirty="0"/>
              <a:t>is said 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 projective </a:t>
            </a:r>
            <a:r>
              <a:rPr lang="en-US" dirty="0"/>
              <a:t>if it can be drawn with no crossing edges. </a:t>
            </a:r>
            <a:endParaRPr lang="en-US" b="1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C17B6AF-60B4-5941-867C-7D56FA63C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3968609"/>
            <a:ext cx="8001000" cy="1983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D1108-E799-054F-890C-5DC755DB0F06}"/>
              </a:ext>
            </a:extLst>
          </p:cNvPr>
          <p:cNvSpPr txBox="1"/>
          <p:nvPr/>
        </p:nvSpPr>
        <p:spPr>
          <a:xfrm>
            <a:off x="2514600" y="6175056"/>
            <a:ext cx="482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of a non-projective dependency tree.</a:t>
            </a:r>
          </a:p>
        </p:txBody>
      </p:sp>
    </p:spTree>
    <p:extLst>
      <p:ext uri="{BB962C8B-B14F-4D97-AF65-F5344CB8AC3E}">
        <p14:creationId xmlns:p14="http://schemas.microsoft.com/office/powerpoint/2010/main" val="4168284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85" y="2254032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12" y="4479645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E436-5254-D947-845E-D754F54E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F44A-50BB-1246-AF66-D9EF2FB98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725662"/>
          </a:xfrm>
        </p:spPr>
        <p:txBody>
          <a:bodyPr>
            <a:normAutofit/>
          </a:bodyPr>
          <a:lstStyle/>
          <a:p>
            <a:r>
              <a:rPr lang="en-US" dirty="0"/>
              <a:t>We are creating a set of 4 additional weekly homework assignments. They will have the same deadlines as the project milestones. You may do the homework assignments individually or in pairs. </a:t>
            </a:r>
          </a:p>
          <a:p>
            <a:r>
              <a:rPr lang="en-US" b="1" dirty="0"/>
              <a:t>HW9: Classifying Depression </a:t>
            </a:r>
            <a:r>
              <a:rPr lang="en-US" dirty="0"/>
              <a:t>due  – requires special data access</a:t>
            </a:r>
            <a:endParaRPr lang="en-US" b="1" dirty="0"/>
          </a:p>
          <a:p>
            <a:r>
              <a:rPr lang="en-US" b="1" dirty="0"/>
              <a:t>HW10: Neural Machine Translation</a:t>
            </a:r>
          </a:p>
          <a:p>
            <a:r>
              <a:rPr lang="en-US" b="1" dirty="0"/>
              <a:t>HW11: BERT</a:t>
            </a:r>
          </a:p>
          <a:p>
            <a:r>
              <a:rPr lang="en-US" b="1" dirty="0"/>
              <a:t>HW12: Perspectives Detection</a:t>
            </a:r>
          </a:p>
          <a:p>
            <a:pPr marL="0" indent="0">
              <a:buNone/>
            </a:pPr>
            <a:r>
              <a:rPr lang="en-US" dirty="0"/>
              <a:t>You can do the homework individually or in pairs.   </a:t>
            </a:r>
          </a:p>
          <a:p>
            <a:pPr marL="0" indent="0">
              <a:buNone/>
            </a:pPr>
            <a:r>
              <a:rPr lang="en-US" dirty="0"/>
              <a:t>HW will be graded based on leaderboard and reports (</a:t>
            </a:r>
            <a:r>
              <a:rPr lang="en-US" dirty="0" err="1"/>
              <a:t>autograders</a:t>
            </a:r>
            <a:r>
              <a:rPr lang="en-US" dirty="0"/>
              <a:t> may not be available). </a:t>
            </a:r>
          </a:p>
        </p:txBody>
      </p:sp>
    </p:spTree>
    <p:extLst>
      <p:ext uri="{BB962C8B-B14F-4D97-AF65-F5344CB8AC3E}">
        <p14:creationId xmlns:p14="http://schemas.microsoft.com/office/powerpoint/2010/main" val="417206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1390-545E-CC4F-8884-7424D032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Treebanks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29196-A634-1B42-A2E0-E0AF585E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/>
          <a:lstStyle/>
          <a:p>
            <a:r>
              <a:rPr lang="en-US" dirty="0"/>
              <a:t>Dependency Treebanks are typically created by the following methods: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Having human annotators build dependency structures </a:t>
            </a:r>
            <a:r>
              <a:rPr lang="en-US" b="1" dirty="0"/>
              <a:t>directly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an </a:t>
            </a:r>
            <a:r>
              <a:rPr lang="en-US" b="1" dirty="0"/>
              <a:t>automatic parser</a:t>
            </a:r>
            <a:r>
              <a:rPr lang="en-US" dirty="0"/>
              <a:t> and then employing human annotators to correct the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Automatically </a:t>
            </a:r>
            <a:r>
              <a:rPr lang="en-US" b="1" dirty="0"/>
              <a:t>transforming phrase-structure treebanks </a:t>
            </a:r>
            <a:r>
              <a:rPr lang="en-US" dirty="0"/>
              <a:t>into dependency structure treebanks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Directly annotated dependency treebanks have been often created for </a:t>
            </a:r>
            <a:r>
              <a:rPr lang="en-US" b="1" dirty="0"/>
              <a:t>morphologically rich languages</a:t>
            </a:r>
            <a:r>
              <a:rPr lang="en-US" dirty="0"/>
              <a:t> such as Czech (Prague Dependency Treebank), Hindi and Finnish.</a:t>
            </a:r>
          </a:p>
        </p:txBody>
      </p:sp>
    </p:spTree>
    <p:extLst>
      <p:ext uri="{BB962C8B-B14F-4D97-AF65-F5344CB8AC3E}">
        <p14:creationId xmlns:p14="http://schemas.microsoft.com/office/powerpoint/2010/main" val="296079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89508-6814-CD41-80E8-1502BB7E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914400"/>
            <a:ext cx="9030966" cy="46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35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B8D2D-0AD0-3646-9A19-AED9EE36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838200"/>
            <a:ext cx="9295895" cy="47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02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7493D-32FE-7542-B090-93B70149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2" y="640080"/>
            <a:ext cx="7045942" cy="36027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EB52DE-9DF9-E34B-B92D-54802DC27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95800"/>
            <a:ext cx="7209009" cy="210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86CA2-EB55-564A-8425-F2D007C34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09" y="7391400"/>
            <a:ext cx="6819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54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B52DE-9DF9-E34B-B92D-54802DC27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95" y="685800"/>
            <a:ext cx="7209009" cy="2109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486CA2-EB55-564A-8425-F2D007C34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604" y="3581400"/>
            <a:ext cx="6819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94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17AE-E422-4E4F-97F9-35EDACD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7B5B-5B5F-0541-B5A4-4EA6DAB1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approaches used in dependency parsers: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Transition-Based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accent2"/>
                </a:solidFill>
              </a:rPr>
              <a:t>Graph-Based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Transition-based approaches can only produce projective trees. Therefore any sentences with non-projective structures will contain errors.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contrast, graph-based parsing approaches can handle non-projectivity but are more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4088727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CFF1-10DF-E640-937D-4D84A3D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1F6A-EFC5-C34B-9787-F55B3473A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Transition-based parsing systems employ a </a:t>
            </a:r>
            <a:r>
              <a:rPr lang="en-US" b="1" dirty="0"/>
              <a:t>greedy stack-based </a:t>
            </a:r>
            <a:r>
              <a:rPr lang="en-US" dirty="0"/>
              <a:t>algorithm to create dependency structures.</a:t>
            </a:r>
          </a:p>
          <a:p>
            <a:r>
              <a:rPr lang="en-US" dirty="0"/>
              <a:t>A key element in transition-based parsing is the notion of a </a:t>
            </a:r>
            <a:r>
              <a:rPr lang="en-US" b="1" dirty="0"/>
              <a:t>configuration </a:t>
            </a:r>
            <a:r>
              <a:rPr lang="en-US" dirty="0"/>
              <a:t>which consists of a </a:t>
            </a:r>
            <a:r>
              <a:rPr lang="en-US" b="1" dirty="0"/>
              <a:t>stack</a:t>
            </a:r>
            <a:r>
              <a:rPr lang="en-US" dirty="0"/>
              <a:t>, an </a:t>
            </a:r>
            <a:r>
              <a:rPr lang="en-US" b="1" dirty="0"/>
              <a:t>input buffer of words </a:t>
            </a:r>
            <a:r>
              <a:rPr lang="en-US" dirty="0"/>
              <a:t>and a</a:t>
            </a:r>
            <a:r>
              <a:rPr lang="en-US" b="1" dirty="0"/>
              <a:t> set of relations representing the dependency tree. </a:t>
            </a:r>
          </a:p>
          <a:p>
            <a:r>
              <a:rPr lang="en-US" dirty="0"/>
              <a:t>Parsing consists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sequence of “shift-reduce” transitions.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Once all the words have been moved off the stack, they have each and been assigned a head (and an appropriate relation).  </a:t>
            </a:r>
          </a:p>
          <a:p>
            <a:r>
              <a:rPr lang="en-US" dirty="0"/>
              <a:t>The resulting configuration is a </a:t>
            </a:r>
            <a:r>
              <a:rPr lang="en-US" b="1" dirty="0"/>
              <a:t>dependency tree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22678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4CD4F-5EEC-7442-B3B9-D6C4EC333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" t="3770" r="2632" b="15177"/>
          <a:stretch/>
        </p:blipFill>
        <p:spPr>
          <a:xfrm>
            <a:off x="769491" y="1600200"/>
            <a:ext cx="7543800" cy="4505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71B63-DA6C-264C-A1C6-E71ACE76A12A}"/>
              </a:ext>
            </a:extLst>
          </p:cNvPr>
          <p:cNvSpPr txBox="1"/>
          <p:nvPr/>
        </p:nvSpPr>
        <p:spPr>
          <a:xfrm>
            <a:off x="825543" y="6073954"/>
            <a:ext cx="77114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The parser examines the top two elements of the stack and selects an action based on consulting an </a:t>
            </a:r>
            <a:r>
              <a:rPr lang="en-US" sz="1900" b="1" dirty="0">
                <a:solidFill>
                  <a:schemeClr val="accent1">
                    <a:lumMod val="75000"/>
                  </a:schemeClr>
                </a:solidFill>
              </a:rPr>
              <a:t>oracle</a:t>
            </a:r>
            <a:r>
              <a:rPr lang="en-US" sz="1900" dirty="0"/>
              <a:t> that examines the current configuration.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5D7FBE-62A8-F942-9C06-2F35AEEA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-79157"/>
            <a:ext cx="7543800" cy="1450757"/>
          </a:xfrm>
        </p:spPr>
        <p:txBody>
          <a:bodyPr/>
          <a:lstStyle/>
          <a:p>
            <a:r>
              <a:rPr lang="en-US" dirty="0"/>
              <a:t>Transition-based Parser</a:t>
            </a:r>
          </a:p>
        </p:txBody>
      </p:sp>
    </p:spTree>
    <p:extLst>
      <p:ext uri="{BB962C8B-B14F-4D97-AF65-F5344CB8AC3E}">
        <p14:creationId xmlns:p14="http://schemas.microsoft.com/office/powerpoint/2010/main" val="2136416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E4DE-01FA-C941-8BEA-1A140AAC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E42E-BB4E-5842-9DB8-149C261A9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Intuition:</a:t>
            </a:r>
            <a:r>
              <a:rPr lang="en-US" sz="2400" dirty="0"/>
              <a:t> create a dependency tree by examining the words in a single pass over the input, moving from left to right:</a:t>
            </a:r>
          </a:p>
          <a:p>
            <a:r>
              <a:rPr lang="en-US" sz="2400" dirty="0"/>
              <a:t>• Assign the current word as the head of some previously seen word,</a:t>
            </a:r>
          </a:p>
          <a:p>
            <a:r>
              <a:rPr lang="en-US" sz="2400" dirty="0"/>
              <a:t>• Assign some previously seen word as the head of the current word,</a:t>
            </a:r>
          </a:p>
          <a:p>
            <a:r>
              <a:rPr lang="en-US" sz="2400" dirty="0"/>
              <a:t>•Or postpone doing anything with the current word, adding it to the stack so that it can be processed later.</a:t>
            </a:r>
          </a:p>
        </p:txBody>
      </p:sp>
    </p:spTree>
    <p:extLst>
      <p:ext uri="{BB962C8B-B14F-4D97-AF65-F5344CB8AC3E}">
        <p14:creationId xmlns:p14="http://schemas.microsoft.com/office/powerpoint/2010/main" val="1425183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9CE-5CAE-6140-BC08-E52FE43F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CB0AE-B124-7949-9989-5000E180980C}"/>
              </a:ext>
            </a:extLst>
          </p:cNvPr>
          <p:cNvSpPr txBox="1"/>
          <p:nvPr/>
        </p:nvSpPr>
        <p:spPr>
          <a:xfrm>
            <a:off x="836753" y="4874418"/>
            <a:ext cx="7530007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Complexity is </a:t>
            </a:r>
            <a:r>
              <a:rPr lang="en-US" sz="2000" b="1" dirty="0">
                <a:latin typeface="+mj-lt"/>
              </a:rPr>
              <a:t>linear in the length of the sentence O(V) </a:t>
            </a:r>
            <a:r>
              <a:rPr lang="en-US" sz="2000" dirty="0">
                <a:latin typeface="+mj-lt"/>
              </a:rPr>
              <a:t>since it is based on a single left to right pass through the words in the sentence ➞ each word must be first shifted onto the stack and then reduced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D86BE8-AA68-8041-8976-A477A5E04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791" y="1983582"/>
            <a:ext cx="7982418" cy="24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FEB6-2F8C-A547-BDB6-F91D8332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A75D-05AD-AE4B-BB93-9A09C7FB2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project is a team exercise, with teams of 4-6. Your project will be a self-designed multi-week team-based effort.  Milestones: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Submit a formal project definition and a literature review.  (due 4/8)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your data, write an evaluation script and a baseline. (4/15)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a published baseline. Prepare a draft of your final project presentation. (4/22)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Finish all your extensions to the public baseline, and submit your final report. (4/29)</a:t>
            </a:r>
          </a:p>
          <a:p>
            <a:pPr marL="0" indent="0">
              <a:buNone/>
            </a:pPr>
            <a:r>
              <a:rPr lang="en-US" dirty="0"/>
              <a:t>You need to declare whether you intend to do the project or homework option by this Wednesday using the </a:t>
            </a:r>
            <a:r>
              <a:rPr lang="en-US" dirty="0">
                <a:hlinkClick r:id="rId3"/>
              </a:rPr>
              <a:t>Google form linked on Piazza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40217-17EB-FA4B-B879-4C272CC84773}"/>
              </a:ext>
            </a:extLst>
          </p:cNvPr>
          <p:cNvSpPr txBox="1"/>
          <p:nvPr/>
        </p:nvSpPr>
        <p:spPr>
          <a:xfrm>
            <a:off x="1524000" y="6005176"/>
            <a:ext cx="582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http://computational-linguistics-</a:t>
            </a:r>
            <a:r>
              <a:rPr lang="en-US" dirty="0" err="1">
                <a:hlinkClick r:id="rId4"/>
              </a:rPr>
              <a:t>class.org</a:t>
            </a:r>
            <a:r>
              <a:rPr lang="en-US" dirty="0">
                <a:hlinkClick r:id="rId4"/>
              </a:rPr>
              <a:t>/term-</a:t>
            </a:r>
            <a:r>
              <a:rPr lang="en-US" dirty="0" err="1">
                <a:hlinkClick r:id="rId4"/>
              </a:rPr>
              <a:t>project.html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47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5E6A-384F-1F4C-A606-80582075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6AE9-3631-E548-AA02-E9A9BB579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three </a:t>
            </a:r>
            <a:r>
              <a:rPr lang="en-US" sz="2400" b="1" dirty="0">
                <a:solidFill>
                  <a:schemeClr val="accent2"/>
                </a:solidFill>
              </a:rPr>
              <a:t>transition operators </a:t>
            </a:r>
            <a:r>
              <a:rPr lang="en-US" sz="2400" dirty="0"/>
              <a:t>that will operate on the top two elements of the stack: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</a:rPr>
              <a:t>LEFTARC</a:t>
            </a:r>
            <a:r>
              <a:rPr lang="en-US" sz="2400" dirty="0"/>
              <a:t>: Assert a head-dependent relation between the word at the top of the stack and the word directly beneath it; remove the lower word from the stack.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</a:rPr>
              <a:t>RIGHTARC</a:t>
            </a:r>
            <a:r>
              <a:rPr lang="en-US" sz="2400" dirty="0"/>
              <a:t>: Assert a head-dependent relation between the second word on the stack and the word at the top; remove the word at the top of the stack;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</a:rPr>
              <a:t>SHIFT</a:t>
            </a:r>
            <a:r>
              <a:rPr lang="en-US" sz="2400" dirty="0"/>
              <a:t>: Remove the word from the front of the input buffer and push it onto the stack.</a:t>
            </a:r>
          </a:p>
        </p:txBody>
      </p:sp>
    </p:spTree>
    <p:extLst>
      <p:ext uri="{BB962C8B-B14F-4D97-AF65-F5344CB8AC3E}">
        <p14:creationId xmlns:p14="http://schemas.microsoft.com/office/powerpoint/2010/main" val="3759043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5D7D4-6B4C-B748-B1EA-C6EC5F62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75" y="861044"/>
            <a:ext cx="4756559" cy="17824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2EA9C-9554-3F41-9694-A6F46C4CA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5" y="861044"/>
            <a:ext cx="5164950" cy="2682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5EDCA-42D9-F04C-B64C-323994487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788458"/>
            <a:ext cx="7543800" cy="282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C1A060-20D2-CF4E-9EE8-69C799F72D3B}"/>
              </a:ext>
            </a:extLst>
          </p:cNvPr>
          <p:cNvSpPr txBox="1"/>
          <p:nvPr/>
        </p:nvSpPr>
        <p:spPr>
          <a:xfrm>
            <a:off x="3567437" y="310509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Worked example:</a:t>
            </a:r>
          </a:p>
        </p:txBody>
      </p:sp>
    </p:spTree>
    <p:extLst>
      <p:ext uri="{BB962C8B-B14F-4D97-AF65-F5344CB8AC3E}">
        <p14:creationId xmlns:p14="http://schemas.microsoft.com/office/powerpoint/2010/main" val="377218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3229494" y="11186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F212-98C6-694E-ADB8-BF9EBA5D1631}"/>
              </a:ext>
            </a:extLst>
          </p:cNvPr>
          <p:cNvSpPr txBox="1"/>
          <p:nvPr/>
        </p:nvSpPr>
        <p:spPr>
          <a:xfrm>
            <a:off x="4227999" y="1118638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4960277" y="1118638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5378367" y="1118638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6921740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31576" y="2422267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Shift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318CD9-A75A-7640-9D22-5AFD762BA24E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41619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5575" y="2329934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F212-98C6-694E-ADB8-BF9EBA5D1631}"/>
              </a:ext>
            </a:extLst>
          </p:cNvPr>
          <p:cNvSpPr txBox="1"/>
          <p:nvPr/>
        </p:nvSpPr>
        <p:spPr>
          <a:xfrm>
            <a:off x="3452199" y="1118638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4184477" y="1118638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4602567" y="1118638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6145940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31576" y="2947874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Shift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C4FF1-5A92-4C42-A55D-338B51A622CE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31761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5575" y="2947874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F212-98C6-694E-ADB8-BF9EBA5D1631}"/>
              </a:ext>
            </a:extLst>
          </p:cNvPr>
          <p:cNvSpPr txBox="1"/>
          <p:nvPr/>
        </p:nvSpPr>
        <p:spPr>
          <a:xfrm>
            <a:off x="1231576" y="2329934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3481602" y="1118638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3899692" y="1118638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5443065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31576" y="3565814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 err="1"/>
              <a:t>RightArc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ADB440-A9E2-E349-9570-91B53E396E32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353478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5575" y="2329934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3481602" y="1118638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3899692" y="1118638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5443065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31576" y="2947874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Shift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B2B98F9-4870-5A41-9DF4-0997CC8803D0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28355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5575" y="2957769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1469500" y="2339829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3243137" y="1118638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4786510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31576" y="3575709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Shift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E80C13-E05D-1D4A-96C3-EF1008A33AD7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54073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3454" y="3323905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1467379" y="2705965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937772" y="225299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3159883" y="1118638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29455" y="3941845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Shift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2608CF9-E2F9-5745-8B0E-34CC843880C0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39991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183DE-F909-4648-9E4D-E436F96B7573}"/>
              </a:ext>
            </a:extLst>
          </p:cNvPr>
          <p:cNvSpPr txBox="1"/>
          <p:nvPr/>
        </p:nvSpPr>
        <p:spPr>
          <a:xfrm>
            <a:off x="1183454" y="4022029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DD781-638A-D84B-85C6-9D51A4752829}"/>
              </a:ext>
            </a:extLst>
          </p:cNvPr>
          <p:cNvSpPr txBox="1"/>
          <p:nvPr/>
        </p:nvSpPr>
        <p:spPr>
          <a:xfrm>
            <a:off x="1467379" y="3404089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AF79C-237A-A549-8615-EA17B5C56E1D}"/>
              </a:ext>
            </a:extLst>
          </p:cNvPr>
          <p:cNvSpPr txBox="1"/>
          <p:nvPr/>
        </p:nvSpPr>
        <p:spPr>
          <a:xfrm>
            <a:off x="937772" y="2951114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F843F-1E92-1649-A597-08D01EBB282B}"/>
              </a:ext>
            </a:extLst>
          </p:cNvPr>
          <p:cNvSpPr txBox="1"/>
          <p:nvPr/>
        </p:nvSpPr>
        <p:spPr>
          <a:xfrm>
            <a:off x="1158993" y="2341602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6CF01-56A7-6B4C-9266-622DF80C33A0}"/>
              </a:ext>
            </a:extLst>
          </p:cNvPr>
          <p:cNvSpPr txBox="1"/>
          <p:nvPr/>
        </p:nvSpPr>
        <p:spPr>
          <a:xfrm>
            <a:off x="1229455" y="4639969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5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 err="1"/>
              <a:t>LeftArc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28F7-5B90-AF47-82EE-19CBABA86D7B}"/>
              </a:ext>
            </a:extLst>
          </p:cNvPr>
          <p:cNvGrpSpPr/>
          <p:nvPr/>
        </p:nvGrpSpPr>
        <p:grpSpPr>
          <a:xfrm>
            <a:off x="5150903" y="4999388"/>
            <a:ext cx="1284296" cy="669622"/>
            <a:chOff x="2479039" y="5131135"/>
            <a:chExt cx="1284296" cy="669622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A088B2C9-3060-0F4F-96C3-DC41F57F8F7B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 rot="16200000" flipV="1">
              <a:off x="3114837" y="5152259"/>
              <a:ext cx="12700" cy="1284296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E1148-BC8C-1948-8498-14E56BF42084}"/>
                </a:ext>
              </a:extLst>
            </p:cNvPr>
            <p:cNvSpPr txBox="1"/>
            <p:nvPr/>
          </p:nvSpPr>
          <p:spPr>
            <a:xfrm>
              <a:off x="2552561" y="5131135"/>
              <a:ext cx="733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nmod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2568E14-CC63-6041-B439-9DA14D82C1EC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117299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5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 err="1"/>
              <a:t>LeftArc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28F7-5B90-AF47-82EE-19CBABA86D7B}"/>
              </a:ext>
            </a:extLst>
          </p:cNvPr>
          <p:cNvGrpSpPr/>
          <p:nvPr/>
        </p:nvGrpSpPr>
        <p:grpSpPr>
          <a:xfrm>
            <a:off x="5150903" y="4999388"/>
            <a:ext cx="1284296" cy="669622"/>
            <a:chOff x="2479039" y="5131135"/>
            <a:chExt cx="1284296" cy="669622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A088B2C9-3060-0F4F-96C3-DC41F57F8F7B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 rot="16200000" flipV="1">
              <a:off x="3114837" y="5152259"/>
              <a:ext cx="12700" cy="1284296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E1148-BC8C-1948-8498-14E56BF42084}"/>
                </a:ext>
              </a:extLst>
            </p:cNvPr>
            <p:cNvSpPr txBox="1"/>
            <p:nvPr/>
          </p:nvSpPr>
          <p:spPr>
            <a:xfrm>
              <a:off x="2515896" y="5131135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nmod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D2F51-0D81-DD4B-9536-0BD008E81140}"/>
              </a:ext>
            </a:extLst>
          </p:cNvPr>
          <p:cNvGrpSpPr/>
          <p:nvPr/>
        </p:nvGrpSpPr>
        <p:grpSpPr>
          <a:xfrm>
            <a:off x="4165350" y="4558088"/>
            <a:ext cx="2269849" cy="1110922"/>
            <a:chOff x="1390015" y="5439579"/>
            <a:chExt cx="2269849" cy="1110922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5116896-4CD4-844A-B65A-7DDAA0D4F2CE}"/>
                </a:ext>
              </a:extLst>
            </p:cNvPr>
            <p:cNvCxnSpPr>
              <a:cxnSpLocks/>
              <a:stCxn id="17" idx="0"/>
              <a:endCxn id="15" idx="0"/>
            </p:cNvCxnSpPr>
            <p:nvPr/>
          </p:nvCxnSpPr>
          <p:spPr>
            <a:xfrm rot="16200000" flipV="1">
              <a:off x="2518590" y="5409226"/>
              <a:ext cx="12700" cy="2269849"/>
            </a:xfrm>
            <a:prstGeom prst="curvedConnector3">
              <a:avLst>
                <a:gd name="adj1" fmla="val 7153835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12B058-0E45-E443-B42E-3EAC910EE022}"/>
                </a:ext>
              </a:extLst>
            </p:cNvPr>
            <p:cNvSpPr txBox="1"/>
            <p:nvPr/>
          </p:nvSpPr>
          <p:spPr>
            <a:xfrm>
              <a:off x="1527264" y="5439579"/>
              <a:ext cx="538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det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865401-7454-3446-AADA-961B91FAE45A}"/>
              </a:ext>
            </a:extLst>
          </p:cNvPr>
          <p:cNvSpPr txBox="1"/>
          <p:nvPr/>
        </p:nvSpPr>
        <p:spPr>
          <a:xfrm>
            <a:off x="1160412" y="354736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4D1C6C-3E1C-E942-972F-3029988C11B8}"/>
              </a:ext>
            </a:extLst>
          </p:cNvPr>
          <p:cNvSpPr txBox="1"/>
          <p:nvPr/>
        </p:nvSpPr>
        <p:spPr>
          <a:xfrm>
            <a:off x="1444337" y="2929428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4676FA-05E1-AC44-B813-9593E358EA79}"/>
              </a:ext>
            </a:extLst>
          </p:cNvPr>
          <p:cNvSpPr txBox="1"/>
          <p:nvPr/>
        </p:nvSpPr>
        <p:spPr>
          <a:xfrm>
            <a:off x="1158993" y="2341602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C8E254-D74E-8A47-9191-1EBED93E5B3A}"/>
              </a:ext>
            </a:extLst>
          </p:cNvPr>
          <p:cNvSpPr txBox="1"/>
          <p:nvPr/>
        </p:nvSpPr>
        <p:spPr>
          <a:xfrm>
            <a:off x="1206413" y="4165308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F3281A-F053-974C-AC59-B77AEC2193EC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21491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05E8-26E9-234C-8F41-9283B325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C915-FC8B-C64C-8C2D-0F73C306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Office hours are going to be held via Zoom.  TAs host a host a Zoom group meeting and post the link on Piazza.</a:t>
            </a:r>
          </a:p>
          <a:p>
            <a:pPr marL="0" indent="0">
              <a:buNone/>
            </a:pPr>
            <a:r>
              <a:rPr lang="en-US" dirty="0"/>
              <a:t>We will use the chat to manage the queue.  Just like you would write your name on the whiteboard in an in-person meeting. You should write this info to add yourself to the queue: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Your 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short version of your question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Whether it should be discussed publicly and privately (code help)</a:t>
            </a:r>
          </a:p>
          <a:p>
            <a:pPr marL="0" indent="0">
              <a:buNone/>
            </a:pPr>
            <a:r>
              <a:rPr lang="en-US" dirty="0"/>
              <a:t>For private questions, the TA will add you to a breakout room.  For public ones, we’ll discuss them as a group so you can hear the answers to other students’ questions.</a:t>
            </a:r>
          </a:p>
        </p:txBody>
      </p:sp>
    </p:spTree>
    <p:extLst>
      <p:ext uri="{BB962C8B-B14F-4D97-AF65-F5344CB8AC3E}">
        <p14:creationId xmlns:p14="http://schemas.microsoft.com/office/powerpoint/2010/main" val="4081900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 err="1"/>
              <a:t>RightArc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28F7-5B90-AF47-82EE-19CBABA86D7B}"/>
              </a:ext>
            </a:extLst>
          </p:cNvPr>
          <p:cNvGrpSpPr/>
          <p:nvPr/>
        </p:nvGrpSpPr>
        <p:grpSpPr>
          <a:xfrm>
            <a:off x="5150903" y="4999388"/>
            <a:ext cx="1284296" cy="669622"/>
            <a:chOff x="2479039" y="5131135"/>
            <a:chExt cx="1284296" cy="669622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A088B2C9-3060-0F4F-96C3-DC41F57F8F7B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 rot="16200000" flipV="1">
              <a:off x="3114837" y="5152259"/>
              <a:ext cx="12700" cy="1284296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E1148-BC8C-1948-8498-14E56BF42084}"/>
                </a:ext>
              </a:extLst>
            </p:cNvPr>
            <p:cNvSpPr txBox="1"/>
            <p:nvPr/>
          </p:nvSpPr>
          <p:spPr>
            <a:xfrm>
              <a:off x="2515896" y="5131135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nmod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D2F51-0D81-DD4B-9536-0BD008E81140}"/>
              </a:ext>
            </a:extLst>
          </p:cNvPr>
          <p:cNvGrpSpPr/>
          <p:nvPr/>
        </p:nvGrpSpPr>
        <p:grpSpPr>
          <a:xfrm>
            <a:off x="4165350" y="4558088"/>
            <a:ext cx="2269849" cy="1110922"/>
            <a:chOff x="1390015" y="5439579"/>
            <a:chExt cx="2269849" cy="1110922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5116896-4CD4-844A-B65A-7DDAA0D4F2CE}"/>
                </a:ext>
              </a:extLst>
            </p:cNvPr>
            <p:cNvCxnSpPr>
              <a:cxnSpLocks/>
              <a:stCxn id="17" idx="0"/>
              <a:endCxn id="15" idx="0"/>
            </p:cNvCxnSpPr>
            <p:nvPr/>
          </p:nvCxnSpPr>
          <p:spPr>
            <a:xfrm rot="16200000" flipV="1">
              <a:off x="2518590" y="5409226"/>
              <a:ext cx="12700" cy="2269849"/>
            </a:xfrm>
            <a:prstGeom prst="curvedConnector3">
              <a:avLst>
                <a:gd name="adj1" fmla="val 7153835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12B058-0E45-E443-B42E-3EAC910EE022}"/>
                </a:ext>
              </a:extLst>
            </p:cNvPr>
            <p:cNvSpPr txBox="1"/>
            <p:nvPr/>
          </p:nvSpPr>
          <p:spPr>
            <a:xfrm>
              <a:off x="1527264" y="5439579"/>
              <a:ext cx="538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det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AA35F-A6D2-F644-9E86-34D29046A370}"/>
              </a:ext>
            </a:extLst>
          </p:cNvPr>
          <p:cNvGrpSpPr/>
          <p:nvPr/>
        </p:nvGrpSpPr>
        <p:grpSpPr>
          <a:xfrm>
            <a:off x="2738335" y="4219051"/>
            <a:ext cx="3696863" cy="1449960"/>
            <a:chOff x="2585935" y="4066651"/>
            <a:chExt cx="3696863" cy="1449960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59FEB4A5-7E64-8B4C-B527-D90047069B6C}"/>
                </a:ext>
              </a:extLst>
            </p:cNvPr>
            <p:cNvCxnSpPr>
              <a:cxnSpLocks/>
              <a:stCxn id="13" idx="0"/>
              <a:endCxn id="17" idx="0"/>
            </p:cNvCxnSpPr>
            <p:nvPr/>
          </p:nvCxnSpPr>
          <p:spPr>
            <a:xfrm rot="5400000" flipH="1" flipV="1">
              <a:off x="4428017" y="3661829"/>
              <a:ext cx="12700" cy="3696863"/>
            </a:xfrm>
            <a:prstGeom prst="curvedConnector3">
              <a:avLst>
                <a:gd name="adj1" fmla="val 11953843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76C3A1-FAAC-B64D-BBA6-2481FA22F3F6}"/>
                </a:ext>
              </a:extLst>
            </p:cNvPr>
            <p:cNvSpPr txBox="1"/>
            <p:nvPr/>
          </p:nvSpPr>
          <p:spPr>
            <a:xfrm>
              <a:off x="2717539" y="4066651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dobj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3E194B5-88C4-BF4A-91ED-6A7122501374}"/>
              </a:ext>
            </a:extLst>
          </p:cNvPr>
          <p:cNvSpPr txBox="1"/>
          <p:nvPr/>
        </p:nvSpPr>
        <p:spPr>
          <a:xfrm>
            <a:off x="1154538" y="289560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1FE8A5-FB39-974E-AECD-1F5B14737228}"/>
              </a:ext>
            </a:extLst>
          </p:cNvPr>
          <p:cNvSpPr txBox="1"/>
          <p:nvPr/>
        </p:nvSpPr>
        <p:spPr>
          <a:xfrm>
            <a:off x="1158993" y="2341602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3AC46-BA6F-5541-8C37-C44BB6FE09F9}"/>
              </a:ext>
            </a:extLst>
          </p:cNvPr>
          <p:cNvSpPr txBox="1"/>
          <p:nvPr/>
        </p:nvSpPr>
        <p:spPr>
          <a:xfrm>
            <a:off x="1200539" y="351354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22AC6D-B188-7D4B-9C26-E2CBA788DCB7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355713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 err="1"/>
              <a:t>RightArc</a:t>
            </a:r>
            <a:endParaRPr lang="en-US" b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28F7-5B90-AF47-82EE-19CBABA86D7B}"/>
              </a:ext>
            </a:extLst>
          </p:cNvPr>
          <p:cNvGrpSpPr/>
          <p:nvPr/>
        </p:nvGrpSpPr>
        <p:grpSpPr>
          <a:xfrm>
            <a:off x="5150903" y="4999388"/>
            <a:ext cx="1284296" cy="669622"/>
            <a:chOff x="2479039" y="5131135"/>
            <a:chExt cx="1284296" cy="669622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A088B2C9-3060-0F4F-96C3-DC41F57F8F7B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 rot="16200000" flipV="1">
              <a:off x="3114837" y="5152259"/>
              <a:ext cx="12700" cy="1284296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E1148-BC8C-1948-8498-14E56BF42084}"/>
                </a:ext>
              </a:extLst>
            </p:cNvPr>
            <p:cNvSpPr txBox="1"/>
            <p:nvPr/>
          </p:nvSpPr>
          <p:spPr>
            <a:xfrm>
              <a:off x="2515896" y="5131135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nmod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D2F51-0D81-DD4B-9536-0BD008E81140}"/>
              </a:ext>
            </a:extLst>
          </p:cNvPr>
          <p:cNvGrpSpPr/>
          <p:nvPr/>
        </p:nvGrpSpPr>
        <p:grpSpPr>
          <a:xfrm>
            <a:off x="4165350" y="4558088"/>
            <a:ext cx="2269849" cy="1110922"/>
            <a:chOff x="1390015" y="5439579"/>
            <a:chExt cx="2269849" cy="1110922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5116896-4CD4-844A-B65A-7DDAA0D4F2CE}"/>
                </a:ext>
              </a:extLst>
            </p:cNvPr>
            <p:cNvCxnSpPr>
              <a:cxnSpLocks/>
              <a:stCxn id="17" idx="0"/>
              <a:endCxn id="15" idx="0"/>
            </p:cNvCxnSpPr>
            <p:nvPr/>
          </p:nvCxnSpPr>
          <p:spPr>
            <a:xfrm rot="16200000" flipV="1">
              <a:off x="2518590" y="5409226"/>
              <a:ext cx="12700" cy="2269849"/>
            </a:xfrm>
            <a:prstGeom prst="curvedConnector3">
              <a:avLst>
                <a:gd name="adj1" fmla="val 7153835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12B058-0E45-E443-B42E-3EAC910EE022}"/>
                </a:ext>
              </a:extLst>
            </p:cNvPr>
            <p:cNvSpPr txBox="1"/>
            <p:nvPr/>
          </p:nvSpPr>
          <p:spPr>
            <a:xfrm>
              <a:off x="1527264" y="5439579"/>
              <a:ext cx="538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det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AA35F-A6D2-F644-9E86-34D29046A370}"/>
              </a:ext>
            </a:extLst>
          </p:cNvPr>
          <p:cNvGrpSpPr/>
          <p:nvPr/>
        </p:nvGrpSpPr>
        <p:grpSpPr>
          <a:xfrm>
            <a:off x="2738335" y="4219051"/>
            <a:ext cx="3696863" cy="1449960"/>
            <a:chOff x="2585935" y="4066651"/>
            <a:chExt cx="3696863" cy="1449960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59FEB4A5-7E64-8B4C-B527-D90047069B6C}"/>
                </a:ext>
              </a:extLst>
            </p:cNvPr>
            <p:cNvCxnSpPr>
              <a:cxnSpLocks/>
              <a:stCxn id="13" idx="0"/>
              <a:endCxn id="17" idx="0"/>
            </p:cNvCxnSpPr>
            <p:nvPr/>
          </p:nvCxnSpPr>
          <p:spPr>
            <a:xfrm rot="5400000" flipH="1" flipV="1">
              <a:off x="4428017" y="3661829"/>
              <a:ext cx="12700" cy="3696863"/>
            </a:xfrm>
            <a:prstGeom prst="curvedConnector3">
              <a:avLst>
                <a:gd name="adj1" fmla="val 11953843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76C3A1-FAAC-B64D-BBA6-2481FA22F3F6}"/>
                </a:ext>
              </a:extLst>
            </p:cNvPr>
            <p:cNvSpPr txBox="1"/>
            <p:nvPr/>
          </p:nvSpPr>
          <p:spPr>
            <a:xfrm>
              <a:off x="2717539" y="4066651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dobj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3E194B5-88C4-BF4A-91ED-6A7122501374}"/>
              </a:ext>
            </a:extLst>
          </p:cNvPr>
          <p:cNvSpPr txBox="1"/>
          <p:nvPr/>
        </p:nvSpPr>
        <p:spPr>
          <a:xfrm>
            <a:off x="1202498" y="2394444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3AC46-BA6F-5541-8C37-C44BB6FE09F9}"/>
              </a:ext>
            </a:extLst>
          </p:cNvPr>
          <p:cNvSpPr txBox="1"/>
          <p:nvPr/>
        </p:nvSpPr>
        <p:spPr>
          <a:xfrm>
            <a:off x="1248499" y="3012384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2A018-ED2C-5742-9D47-11190EDBA27E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6D3B8F-0BEA-FD4A-B283-5F5BEB8E2DC8}"/>
              </a:ext>
            </a:extLst>
          </p:cNvPr>
          <p:cNvGrpSpPr/>
          <p:nvPr/>
        </p:nvGrpSpPr>
        <p:grpSpPr>
          <a:xfrm>
            <a:off x="1666950" y="4958198"/>
            <a:ext cx="1071385" cy="710813"/>
            <a:chOff x="2718777" y="5005406"/>
            <a:chExt cx="1071385" cy="710813"/>
          </a:xfrm>
        </p:grpSpPr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7F0DE57A-149F-2D4D-AFF2-A4ED12DA9D8D}"/>
                </a:ext>
              </a:extLst>
            </p:cNvPr>
            <p:cNvCxnSpPr>
              <a:cxnSpLocks/>
              <a:stCxn id="37" idx="0"/>
              <a:endCxn id="13" idx="0"/>
            </p:cNvCxnSpPr>
            <p:nvPr/>
          </p:nvCxnSpPr>
          <p:spPr>
            <a:xfrm rot="5400000" flipH="1" flipV="1">
              <a:off x="3248120" y="5174176"/>
              <a:ext cx="12700" cy="1071385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A467BD-99D8-974B-A16D-28BE29B25907}"/>
                </a:ext>
              </a:extLst>
            </p:cNvPr>
            <p:cNvSpPr txBox="1"/>
            <p:nvPr/>
          </p:nvSpPr>
          <p:spPr>
            <a:xfrm>
              <a:off x="2869939" y="5005406"/>
              <a:ext cx="636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92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88AB450-B8DD-604B-B9FE-F0F21AD07342}"/>
              </a:ext>
            </a:extLst>
          </p:cNvPr>
          <p:cNvSpPr txBox="1"/>
          <p:nvPr/>
        </p:nvSpPr>
        <p:spPr>
          <a:xfrm>
            <a:off x="3312017" y="674575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input buffer: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42C59-CC3E-F14C-BC96-818F2262D686}"/>
              </a:ext>
            </a:extLst>
          </p:cNvPr>
          <p:cNvSpPr txBox="1"/>
          <p:nvPr/>
        </p:nvSpPr>
        <p:spPr>
          <a:xfrm>
            <a:off x="504389" y="2514600"/>
            <a:ext cx="72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stack: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17A5-64C0-CE4D-8736-C4D7E4CC9CD7}"/>
              </a:ext>
            </a:extLst>
          </p:cNvPr>
          <p:cNvSpPr txBox="1"/>
          <p:nvPr/>
        </p:nvSpPr>
        <p:spPr>
          <a:xfrm>
            <a:off x="2243711" y="5662660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BF7E2-4A29-7F48-9C34-CE9BAA1623D8}"/>
              </a:ext>
            </a:extLst>
          </p:cNvPr>
          <p:cNvSpPr txBox="1"/>
          <p:nvPr/>
        </p:nvSpPr>
        <p:spPr>
          <a:xfrm>
            <a:off x="3242216" y="5662660"/>
            <a:ext cx="6832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D5C75-85B5-374F-8938-FE5996EFBF48}"/>
              </a:ext>
            </a:extLst>
          </p:cNvPr>
          <p:cNvSpPr txBox="1"/>
          <p:nvPr/>
        </p:nvSpPr>
        <p:spPr>
          <a:xfrm>
            <a:off x="3974494" y="566266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D7F216-293E-924F-8E88-FB33B77324D4}"/>
              </a:ext>
            </a:extLst>
          </p:cNvPr>
          <p:cNvSpPr txBox="1"/>
          <p:nvPr/>
        </p:nvSpPr>
        <p:spPr>
          <a:xfrm>
            <a:off x="4392584" y="5662660"/>
            <a:ext cx="15039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B4646-3D4B-6840-99C4-6D19AA2006FD}"/>
              </a:ext>
            </a:extLst>
          </p:cNvPr>
          <p:cNvSpPr txBox="1"/>
          <p:nvPr/>
        </p:nvSpPr>
        <p:spPr>
          <a:xfrm>
            <a:off x="5935957" y="5662660"/>
            <a:ext cx="9857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flight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B518F6-7ECF-4145-8798-F4F9EF4E024B}"/>
              </a:ext>
            </a:extLst>
          </p:cNvPr>
          <p:cNvGrpSpPr/>
          <p:nvPr/>
        </p:nvGrpSpPr>
        <p:grpSpPr>
          <a:xfrm>
            <a:off x="2191769" y="1672636"/>
            <a:ext cx="2467982" cy="1909377"/>
            <a:chOff x="2191769" y="1672636"/>
            <a:chExt cx="2467982" cy="19093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CD63DE-7C67-F84C-A6F5-FAFE8A98E5D4}"/>
                </a:ext>
              </a:extLst>
            </p:cNvPr>
            <p:cNvSpPr/>
            <p:nvPr/>
          </p:nvSpPr>
          <p:spPr>
            <a:xfrm>
              <a:off x="3227675" y="2439013"/>
              <a:ext cx="1432076" cy="1143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Parser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29F47-BDAA-0A4A-983C-5CB9D5BB4ED0}"/>
                </a:ext>
              </a:extLst>
            </p:cNvPr>
            <p:cNvSpPr txBox="1"/>
            <p:nvPr/>
          </p:nvSpPr>
          <p:spPr>
            <a:xfrm>
              <a:off x="2191769" y="2414081"/>
              <a:ext cx="40588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>
                  <a:solidFill>
                    <a:schemeClr val="accent1"/>
                  </a:solidFill>
                </a:rPr>
                <a:t>}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323A228-70E9-0243-9AD4-1C0E89530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768" y="1672636"/>
              <a:ext cx="0" cy="857353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C1D31-7958-B54B-8C1E-DCA7BCD5EA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8339" y="2895600"/>
              <a:ext cx="681921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E19E88-93E3-D34D-9E85-DAC9AB737422}"/>
              </a:ext>
            </a:extLst>
          </p:cNvPr>
          <p:cNvSpPr txBox="1"/>
          <p:nvPr/>
        </p:nvSpPr>
        <p:spPr>
          <a:xfrm>
            <a:off x="4799096" y="297626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Action: </a:t>
            </a:r>
            <a:r>
              <a:rPr lang="en-US" b="1" dirty="0"/>
              <a:t>Done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029CF-940C-164C-BC66-D80F6F3FF7F0}"/>
              </a:ext>
            </a:extLst>
          </p:cNvPr>
          <p:cNvGrpSpPr/>
          <p:nvPr/>
        </p:nvGrpSpPr>
        <p:grpSpPr>
          <a:xfrm>
            <a:off x="2738336" y="5005406"/>
            <a:ext cx="851830" cy="663604"/>
            <a:chOff x="2738336" y="5005406"/>
            <a:chExt cx="851830" cy="663604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646352A3-B0A4-3D48-BFDE-34DCD83F7FE9}"/>
                </a:ext>
              </a:extLst>
            </p:cNvPr>
            <p:cNvCxnSpPr>
              <a:cxnSpLocks/>
              <a:stCxn id="13" idx="0"/>
              <a:endCxn id="14" idx="0"/>
            </p:cNvCxnSpPr>
            <p:nvPr/>
          </p:nvCxnSpPr>
          <p:spPr>
            <a:xfrm rot="5400000" flipH="1" flipV="1">
              <a:off x="3157901" y="5236745"/>
              <a:ext cx="12700" cy="851830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D506-8AA2-3A4C-BA7A-42E47F7C9266}"/>
                </a:ext>
              </a:extLst>
            </p:cNvPr>
            <p:cNvSpPr txBox="1"/>
            <p:nvPr/>
          </p:nvSpPr>
          <p:spPr>
            <a:xfrm>
              <a:off x="2869939" y="5005406"/>
              <a:ext cx="588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iobj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1428F7-5B90-AF47-82EE-19CBABA86D7B}"/>
              </a:ext>
            </a:extLst>
          </p:cNvPr>
          <p:cNvGrpSpPr/>
          <p:nvPr/>
        </p:nvGrpSpPr>
        <p:grpSpPr>
          <a:xfrm>
            <a:off x="5150903" y="4999388"/>
            <a:ext cx="1284296" cy="669622"/>
            <a:chOff x="2479039" y="5131135"/>
            <a:chExt cx="1284296" cy="669622"/>
          </a:xfrm>
        </p:grpSpPr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A088B2C9-3060-0F4F-96C3-DC41F57F8F7B}"/>
                </a:ext>
              </a:extLst>
            </p:cNvPr>
            <p:cNvCxnSpPr>
              <a:cxnSpLocks/>
              <a:stCxn id="17" idx="0"/>
              <a:endCxn id="16" idx="0"/>
            </p:cNvCxnSpPr>
            <p:nvPr/>
          </p:nvCxnSpPr>
          <p:spPr>
            <a:xfrm rot="16200000" flipV="1">
              <a:off x="3114837" y="5152259"/>
              <a:ext cx="12700" cy="1284296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E1148-BC8C-1948-8498-14E56BF42084}"/>
                </a:ext>
              </a:extLst>
            </p:cNvPr>
            <p:cNvSpPr txBox="1"/>
            <p:nvPr/>
          </p:nvSpPr>
          <p:spPr>
            <a:xfrm>
              <a:off x="2515896" y="5131135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nmod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D2F51-0D81-DD4B-9536-0BD008E81140}"/>
              </a:ext>
            </a:extLst>
          </p:cNvPr>
          <p:cNvGrpSpPr/>
          <p:nvPr/>
        </p:nvGrpSpPr>
        <p:grpSpPr>
          <a:xfrm>
            <a:off x="4165350" y="4558088"/>
            <a:ext cx="2269849" cy="1110922"/>
            <a:chOff x="1390015" y="5439579"/>
            <a:chExt cx="2269849" cy="1110922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5116896-4CD4-844A-B65A-7DDAA0D4F2CE}"/>
                </a:ext>
              </a:extLst>
            </p:cNvPr>
            <p:cNvCxnSpPr>
              <a:cxnSpLocks/>
              <a:stCxn id="17" idx="0"/>
              <a:endCxn id="15" idx="0"/>
            </p:cNvCxnSpPr>
            <p:nvPr/>
          </p:nvCxnSpPr>
          <p:spPr>
            <a:xfrm rot="16200000" flipV="1">
              <a:off x="2518590" y="5409226"/>
              <a:ext cx="12700" cy="2269849"/>
            </a:xfrm>
            <a:prstGeom prst="curvedConnector3">
              <a:avLst>
                <a:gd name="adj1" fmla="val 7153835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12B058-0E45-E443-B42E-3EAC910EE022}"/>
                </a:ext>
              </a:extLst>
            </p:cNvPr>
            <p:cNvSpPr txBox="1"/>
            <p:nvPr/>
          </p:nvSpPr>
          <p:spPr>
            <a:xfrm>
              <a:off x="1527264" y="5439579"/>
              <a:ext cx="538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det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AA35F-A6D2-F644-9E86-34D29046A370}"/>
              </a:ext>
            </a:extLst>
          </p:cNvPr>
          <p:cNvGrpSpPr/>
          <p:nvPr/>
        </p:nvGrpSpPr>
        <p:grpSpPr>
          <a:xfrm>
            <a:off x="2738335" y="4219051"/>
            <a:ext cx="3696863" cy="1449960"/>
            <a:chOff x="2585935" y="4066651"/>
            <a:chExt cx="3696863" cy="1449960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59FEB4A5-7E64-8B4C-B527-D90047069B6C}"/>
                </a:ext>
              </a:extLst>
            </p:cNvPr>
            <p:cNvCxnSpPr>
              <a:cxnSpLocks/>
              <a:stCxn id="13" idx="0"/>
              <a:endCxn id="17" idx="0"/>
            </p:cNvCxnSpPr>
            <p:nvPr/>
          </p:nvCxnSpPr>
          <p:spPr>
            <a:xfrm rot="5400000" flipH="1" flipV="1">
              <a:off x="4428017" y="3661829"/>
              <a:ext cx="12700" cy="3696863"/>
            </a:xfrm>
            <a:prstGeom prst="curvedConnector3">
              <a:avLst>
                <a:gd name="adj1" fmla="val 11953843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76C3A1-FAAC-B64D-BBA6-2481FA22F3F6}"/>
                </a:ext>
              </a:extLst>
            </p:cNvPr>
            <p:cNvSpPr txBox="1"/>
            <p:nvPr/>
          </p:nvSpPr>
          <p:spPr>
            <a:xfrm>
              <a:off x="2717539" y="4066651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1"/>
                  </a:solidFill>
                </a:rPr>
                <a:t>dobj</a:t>
              </a:r>
              <a:endParaRPr 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E23AC46-BA6F-5541-8C37-C44BB6FE09F9}"/>
              </a:ext>
            </a:extLst>
          </p:cNvPr>
          <p:cNvSpPr txBox="1"/>
          <p:nvPr/>
        </p:nvSpPr>
        <p:spPr>
          <a:xfrm>
            <a:off x="1248499" y="2341602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92A018-ED2C-5742-9D47-11190EDBA27E}"/>
              </a:ext>
            </a:extLst>
          </p:cNvPr>
          <p:cNvSpPr txBox="1"/>
          <p:nvPr/>
        </p:nvSpPr>
        <p:spPr>
          <a:xfrm>
            <a:off x="1200314" y="5662660"/>
            <a:ext cx="920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Root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6D3B8F-0BEA-FD4A-B283-5F5BEB8E2DC8}"/>
              </a:ext>
            </a:extLst>
          </p:cNvPr>
          <p:cNvGrpSpPr/>
          <p:nvPr/>
        </p:nvGrpSpPr>
        <p:grpSpPr>
          <a:xfrm>
            <a:off x="1666950" y="4958198"/>
            <a:ext cx="1071385" cy="710813"/>
            <a:chOff x="2718777" y="5005406"/>
            <a:chExt cx="1071385" cy="710813"/>
          </a:xfrm>
        </p:grpSpPr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7F0DE57A-149F-2D4D-AFF2-A4ED12DA9D8D}"/>
                </a:ext>
              </a:extLst>
            </p:cNvPr>
            <p:cNvCxnSpPr>
              <a:cxnSpLocks/>
              <a:stCxn id="37" idx="0"/>
              <a:endCxn id="13" idx="0"/>
            </p:cNvCxnSpPr>
            <p:nvPr/>
          </p:nvCxnSpPr>
          <p:spPr>
            <a:xfrm rot="5400000" flipH="1" flipV="1">
              <a:off x="3248120" y="5174176"/>
              <a:ext cx="12700" cy="1071385"/>
            </a:xfrm>
            <a:prstGeom prst="curvedConnector3">
              <a:avLst>
                <a:gd name="adj1" fmla="val 1800000"/>
              </a:avLst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2A467BD-99D8-974B-A16D-28BE29B25907}"/>
                </a:ext>
              </a:extLst>
            </p:cNvPr>
            <p:cNvSpPr txBox="1"/>
            <p:nvPr/>
          </p:nvSpPr>
          <p:spPr>
            <a:xfrm>
              <a:off x="2869939" y="5005406"/>
              <a:ext cx="6367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267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C77B-B781-684B-93D0-451B601F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10C8-7F67-B047-A621-304A2C46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174066"/>
          </a:xfrm>
        </p:spPr>
        <p:txBody>
          <a:bodyPr>
            <a:normAutofit/>
          </a:bodyPr>
          <a:lstStyle/>
          <a:p>
            <a:r>
              <a:rPr lang="en-US" dirty="0"/>
              <a:t>SOTA transition-based systems use supervised machine learning methods to train classifiers that play the role of the </a:t>
            </a:r>
            <a:r>
              <a:rPr lang="en-US" b="1" dirty="0"/>
              <a:t>oracle, </a:t>
            </a:r>
            <a:r>
              <a:rPr lang="en-US" dirty="0"/>
              <a:t>which takes in as input a configuration and returns as output a transition operator.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Problem: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about the training data?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train the oracle, we need configurations paired with transition operators, which aren’t provided by the Treebanks…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Solution: </a:t>
            </a:r>
            <a:r>
              <a:rPr lang="en-US" b="1" dirty="0"/>
              <a:t>simulate the operation of the parser </a:t>
            </a:r>
            <a:r>
              <a:rPr lang="en-US" dirty="0"/>
              <a:t>by running the algorithm and relying on a new training oracle to give correct transition operators for each successive operation. </a:t>
            </a:r>
          </a:p>
        </p:txBody>
      </p:sp>
    </p:spTree>
    <p:extLst>
      <p:ext uri="{BB962C8B-B14F-4D97-AF65-F5344CB8AC3E}">
        <p14:creationId xmlns:p14="http://schemas.microsoft.com/office/powerpoint/2010/main" val="2122424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9FB5-6EBB-8741-B141-26594BBF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FBF8-62AB-3F41-9240-54AC086B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555066"/>
          </a:xfrm>
        </p:spPr>
        <p:txBody>
          <a:bodyPr>
            <a:normAutofit/>
          </a:bodyPr>
          <a:lstStyle/>
          <a:p>
            <a:r>
              <a:rPr lang="en-US" dirty="0"/>
              <a:t>Graph-based methods for creating dependency structures search through the space of possible dependency trees for a tree that maximizes some score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where, the score for a tree is based on the scores of the edges that comprise the tree: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common approach involves the use of </a:t>
            </a:r>
            <a:r>
              <a:rPr lang="en-US" b="1" dirty="0"/>
              <a:t>maximum spanning trees (MST)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F93E07-DE04-8F4E-9579-983EE50B8803}"/>
                  </a:ext>
                </a:extLst>
              </p:cNvPr>
              <p:cNvSpPr txBox="1"/>
              <p:nvPr/>
            </p:nvSpPr>
            <p:spPr>
              <a:xfrm>
                <a:off x="2544650" y="2996850"/>
                <a:ext cx="4100418" cy="386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∈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F93E07-DE04-8F4E-9579-983EE50B8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650" y="2996850"/>
                <a:ext cx="4100418" cy="386388"/>
              </a:xfrm>
              <a:prstGeom prst="rect">
                <a:avLst/>
              </a:prstGeom>
              <a:blipFill>
                <a:blip r:embed="rId2"/>
                <a:stretch>
                  <a:fillRect t="-12903" r="-123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FE0A5-01B9-AE4F-86A5-29D05B59B6A5}"/>
                  </a:ext>
                </a:extLst>
              </p:cNvPr>
              <p:cNvSpPr/>
              <p:nvPr/>
            </p:nvSpPr>
            <p:spPr>
              <a:xfrm>
                <a:off x="2789589" y="4571972"/>
                <a:ext cx="3610540" cy="913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8FE0A5-01B9-AE4F-86A5-29D05B59B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589" y="4571972"/>
                <a:ext cx="3610540" cy="913905"/>
              </a:xfrm>
              <a:prstGeom prst="rect">
                <a:avLst/>
              </a:prstGeom>
              <a:blipFill>
                <a:blip r:embed="rId3"/>
                <a:stretch>
                  <a:fillRect t="-129167" b="-17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51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5A8B5-3F94-5D40-88E8-58046C50C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2" y="442932"/>
            <a:ext cx="7430728" cy="5972135"/>
          </a:xfrm>
        </p:spPr>
      </p:pic>
    </p:spTree>
    <p:extLst>
      <p:ext uri="{BB962C8B-B14F-4D97-AF65-F5344CB8AC3E}">
        <p14:creationId xmlns:p14="http://schemas.microsoft.com/office/powerpoint/2010/main" val="3777641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B432-0840-464D-86E2-6A3139DF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B254-C700-1541-873F-EFDDB8E4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we can reduce the score of tree to a sum of the scores of the edges that comprise it, each edge score can also be reduced to a </a:t>
            </a:r>
            <a:r>
              <a:rPr lang="en-US" b="1" dirty="0"/>
              <a:t>weighted sum of features extracted from it. 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Commonly used features include: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714053-4B0F-9D47-9312-7A7A18956C05}"/>
                  </a:ext>
                </a:extLst>
              </p:cNvPr>
              <p:cNvSpPr/>
              <p:nvPr/>
            </p:nvSpPr>
            <p:spPr>
              <a:xfrm>
                <a:off x="2275826" y="2906870"/>
                <a:ext cx="4638065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𝑐𝑜𝑟𝑒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714053-4B0F-9D47-9312-7A7A18956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826" y="2906870"/>
                <a:ext cx="4638065" cy="1044260"/>
              </a:xfrm>
              <a:prstGeom prst="rect">
                <a:avLst/>
              </a:prstGeom>
              <a:blipFill>
                <a:blip r:embed="rId2"/>
                <a:stretch>
                  <a:fillRect t="-98795" b="-15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945002-FD85-5D48-983E-D4E291A84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09533"/>
              </p:ext>
            </p:extLst>
          </p:nvPr>
        </p:nvGraphicFramePr>
        <p:xfrm>
          <a:off x="1447800" y="4742596"/>
          <a:ext cx="666749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499">
                  <a:extLst>
                    <a:ext uri="{9D8B030D-6E8A-4147-A177-3AD203B41FA5}">
                      <a16:colId xmlns:a16="http://schemas.microsoft.com/office/drawing/2014/main" val="344019955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Wordforms, lemmas and POS of the headword and dependent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5141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Corresponding features of contexts before, after and between words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2994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Word embeddings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646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Dependency relation type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344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Direction of the relation (to the right or to the left)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53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Distance from the head to the dependent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7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178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F5F3-6811-254B-BF03-D421690F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8F52B-8E60-2C46-9159-1C4854DD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common method for evaluating dependency parsers are </a:t>
            </a:r>
            <a:r>
              <a:rPr lang="en-US" b="1" dirty="0"/>
              <a:t>labeled attachment accuracy (LAS) and unlabeled attachment accuracy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D52BB-B2DB-0F4E-B440-82FCCF42D506}"/>
              </a:ext>
            </a:extLst>
          </p:cNvPr>
          <p:cNvSpPr txBox="1"/>
          <p:nvPr/>
        </p:nvSpPr>
        <p:spPr>
          <a:xfrm>
            <a:off x="805212" y="2667000"/>
            <a:ext cx="7543801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Labeled attachment </a:t>
            </a:r>
            <a:r>
              <a:rPr lang="en-US" sz="2200" dirty="0"/>
              <a:t>refers to the proper assignment of a word to its head with the correct dependency relation.</a:t>
            </a:r>
            <a:endParaRPr lang="en-US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521E6-C587-A747-B7C7-0D5F760EE742}"/>
              </a:ext>
            </a:extLst>
          </p:cNvPr>
          <p:cNvSpPr txBox="1"/>
          <p:nvPr/>
        </p:nvSpPr>
        <p:spPr>
          <a:xfrm>
            <a:off x="805212" y="3596639"/>
            <a:ext cx="7543801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Unlabeled attachment </a:t>
            </a:r>
            <a:r>
              <a:rPr lang="en-US" sz="2200" dirty="0"/>
              <a:t>refers to the proper assignment of a word to its head ONLY (ignores dependency relation)</a:t>
            </a:r>
            <a:endParaRPr lang="en-US" sz="2200" b="1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7AE5020-D73A-E442-9732-0710E8F9D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7" y="4996265"/>
            <a:ext cx="7901941" cy="1683485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95CF1061-D141-3144-A236-7E86E94B74ED}"/>
              </a:ext>
            </a:extLst>
          </p:cNvPr>
          <p:cNvSpPr txBox="1">
            <a:spLocks/>
          </p:cNvSpPr>
          <p:nvPr/>
        </p:nvSpPr>
        <p:spPr>
          <a:xfrm>
            <a:off x="2590800" y="4759095"/>
            <a:ext cx="2286000" cy="356251"/>
          </a:xfrm>
          <a:prstGeom prst="rect">
            <a:avLst/>
          </a:prstGeom>
          <a:solidFill>
            <a:srgbClr val="7FDFED"/>
          </a:solidFill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+mn-lt"/>
              </a:rPr>
              <a:t>LAS = 2/3, UAS = 5/6</a:t>
            </a:r>
          </a:p>
        </p:txBody>
      </p:sp>
    </p:spTree>
    <p:extLst>
      <p:ext uri="{BB962C8B-B14F-4D97-AF65-F5344CB8AC3E}">
        <p14:creationId xmlns:p14="http://schemas.microsoft.com/office/powerpoint/2010/main" val="3403235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8352E-DCEB-0746-AD0C-AA0A6346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15" y="639097"/>
            <a:ext cx="4689988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 time: Logical Representations of Sentence Meaning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6C3D809-0BD8-496C-9ACC-77693A84D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99" y="1663693"/>
            <a:ext cx="3000986" cy="300098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679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760B-E276-B845-B4BB-5CDDFC18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Schedule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977549-465A-044A-9D5C-67BACC109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9298228" cy="5843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77E09-3B33-184C-BACE-B15187B1AF57}"/>
              </a:ext>
            </a:extLst>
          </p:cNvPr>
          <p:cNvSpPr txBox="1"/>
          <p:nvPr/>
        </p:nvSpPr>
        <p:spPr>
          <a:xfrm>
            <a:off x="3243493" y="451662"/>
            <a:ext cx="590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http://computational-linguistics-</a:t>
            </a:r>
            <a:r>
              <a:rPr lang="en-US" dirty="0" err="1">
                <a:hlinkClick r:id="rId4"/>
              </a:rPr>
              <a:t>class.org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lectures.html#now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656230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7B702E-AE6B-0248-839E-5331951D899D}"/>
              </a:ext>
            </a:extLst>
          </p:cNvPr>
          <p:cNvSpPr txBox="1"/>
          <p:nvPr/>
        </p:nvSpPr>
        <p:spPr>
          <a:xfrm>
            <a:off x="9761517" y="2541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2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Review: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Chapters 12-14</a:t>
            </a:r>
          </a:p>
        </p:txBody>
      </p:sp>
    </p:spTree>
    <p:extLst>
      <p:ext uri="{BB962C8B-B14F-4D97-AF65-F5344CB8AC3E}">
        <p14:creationId xmlns:p14="http://schemas.microsoft.com/office/powerpoint/2010/main" val="19240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PCFG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probabilistic context-free grammar </a:t>
            </a:r>
            <a:r>
              <a:rPr lang="en-US" i="1" dirty="0"/>
              <a:t>G </a:t>
            </a:r>
            <a:r>
              <a:rPr lang="en-US" dirty="0"/>
              <a:t>is defined by four parameters: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r>
              <a:rPr lang="en-US" dirty="0"/>
              <a:t>[probability]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NP VP 	</a:t>
            </a:r>
            <a:r>
              <a:rPr lang="en-US" dirty="0"/>
              <a:t>[0.8]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	</a:t>
            </a:r>
            <a:r>
              <a:rPr lang="en-US" dirty="0"/>
              <a:t>[0.15]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VP 	</a:t>
            </a:r>
            <a:r>
              <a:rPr lang="en-US" dirty="0"/>
              <a:t>[0.05]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623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3291</Words>
  <Application>Microsoft Macintosh PowerPoint</Application>
  <PresentationFormat>On-screen Show (4:3)</PresentationFormat>
  <Paragraphs>546</Paragraphs>
  <Slides>58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Times</vt:lpstr>
      <vt:lpstr>Wingdings</vt:lpstr>
      <vt:lpstr>Retrospect</vt:lpstr>
      <vt:lpstr>Welcome back to CIS 530! </vt:lpstr>
      <vt:lpstr>New course policies</vt:lpstr>
      <vt:lpstr>Homework Option</vt:lpstr>
      <vt:lpstr>Project Option</vt:lpstr>
      <vt:lpstr>Office hours</vt:lpstr>
      <vt:lpstr>Schedule</vt:lpstr>
      <vt:lpstr>Reminders</vt:lpstr>
      <vt:lpstr>Review: Constituency Parsing</vt:lpstr>
      <vt:lpstr>Formal Definition of a PCFG</vt:lpstr>
      <vt:lpstr>Treebanks as grammar</vt:lpstr>
      <vt:lpstr>PowerPoint Presentation</vt:lpstr>
      <vt:lpstr>Rules with counts</vt:lpstr>
      <vt:lpstr>CKY Algorithm</vt:lpstr>
      <vt:lpstr>Ambiguity</vt:lpstr>
      <vt:lpstr>Attachment Ambiguity</vt:lpstr>
      <vt:lpstr>Finding best parse </vt:lpstr>
      <vt:lpstr>Constituents have heads</vt:lpstr>
      <vt:lpstr>Dependency Parsing</vt:lpstr>
      <vt:lpstr>Dependency Grammars</vt:lpstr>
      <vt:lpstr>Dependency – based </vt:lpstr>
      <vt:lpstr>Advantages of dependencies</vt:lpstr>
      <vt:lpstr>Dependency Formalism</vt:lpstr>
      <vt:lpstr>Dependency Trees</vt:lpstr>
      <vt:lpstr>Dependency Trees</vt:lpstr>
      <vt:lpstr>Dependency Relations</vt:lpstr>
      <vt:lpstr>Dependency Relations</vt:lpstr>
      <vt:lpstr>Dependency Relations</vt:lpstr>
      <vt:lpstr>Projectivity</vt:lpstr>
      <vt:lpstr>Projective vs Non-projective</vt:lpstr>
      <vt:lpstr>Dependency Treebanks</vt:lpstr>
      <vt:lpstr>PowerPoint Presentation</vt:lpstr>
      <vt:lpstr>PowerPoint Presentation</vt:lpstr>
      <vt:lpstr>PowerPoint Presentation</vt:lpstr>
      <vt:lpstr>PowerPoint Presentation</vt:lpstr>
      <vt:lpstr>Parsing Methods</vt:lpstr>
      <vt:lpstr>Transition-based Parsing</vt:lpstr>
      <vt:lpstr>Transition-based Parser</vt:lpstr>
      <vt:lpstr>Transition-based Parser</vt:lpstr>
      <vt:lpstr>Transition-based Parser</vt:lpstr>
      <vt:lpstr>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the Oracle</vt:lpstr>
      <vt:lpstr>Graph-based Parsing</vt:lpstr>
      <vt:lpstr>PowerPoint Presentation</vt:lpstr>
      <vt:lpstr>Training</vt:lpstr>
      <vt:lpstr>Evaluation</vt:lpstr>
      <vt:lpstr>Next time: Logical Representations of Sentence Meaning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back to CIS 530! </dc:title>
  <dc:creator>Callison-Burch, Christopher</dc:creator>
  <cp:lastModifiedBy>Callison-Burch, Christopher</cp:lastModifiedBy>
  <cp:revision>27</cp:revision>
  <dcterms:created xsi:type="dcterms:W3CDTF">2020-03-23T16:35:06Z</dcterms:created>
  <dcterms:modified xsi:type="dcterms:W3CDTF">2020-03-23T17:14:03Z</dcterms:modified>
</cp:coreProperties>
</file>